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rawings/drawing2.xml" ContentType="application/vnd.openxmlformats-officedocument.drawingml.chartshapes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rawings/drawing3.xml" ContentType="application/vnd.openxmlformats-officedocument.drawingml.chartshapes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drawings/drawing4.xml" ContentType="application/vnd.openxmlformats-officedocument.drawingml.chartshapes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drawings/drawing5.xml" ContentType="application/vnd.openxmlformats-officedocument.drawingml.chartshapes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drawings/drawing6.xml" ContentType="application/vnd.openxmlformats-officedocument.drawingml.chartshapes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drawings/drawing7.xml" ContentType="application/vnd.openxmlformats-officedocument.drawingml.chartshapes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drawings/drawing8.xml" ContentType="application/vnd.openxmlformats-officedocument.drawingml.chartshape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72" r:id="rId4"/>
    <p:sldId id="283" r:id="rId5"/>
    <p:sldId id="282" r:id="rId6"/>
    <p:sldId id="264" r:id="rId7"/>
    <p:sldId id="268" r:id="rId8"/>
    <p:sldId id="273" r:id="rId9"/>
    <p:sldId id="265" r:id="rId10"/>
    <p:sldId id="269" r:id="rId11"/>
    <p:sldId id="274" r:id="rId12"/>
    <p:sldId id="275" r:id="rId13"/>
    <p:sldId id="267" r:id="rId14"/>
    <p:sldId id="266" r:id="rId15"/>
    <p:sldId id="276" r:id="rId16"/>
    <p:sldId id="270" r:id="rId17"/>
    <p:sldId id="271" r:id="rId18"/>
    <p:sldId id="277" r:id="rId19"/>
    <p:sldId id="278" r:id="rId20"/>
    <p:sldId id="279" r:id="rId21"/>
    <p:sldId id="280" r:id="rId22"/>
    <p:sldId id="281" r:id="rId23"/>
    <p:sldId id="263" r:id="rId24"/>
  </p:sldIdLst>
  <p:sldSz cx="12192000" cy="6858000"/>
  <p:notesSz cx="6858000" cy="9144000"/>
  <p:embeddedFontLs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Calibri Light" panose="020F0302020204030204" pitchFamily="34" charset="0"/>
      <p:regular r:id="rId29"/>
      <p:italic r:id="rId30"/>
    </p:embeddedFont>
    <p:embeddedFont>
      <p:font typeface="Consolas" panose="020B0609020204030204" pitchFamily="49" charset="0"/>
      <p:regular r:id="rId31"/>
      <p:bold r:id="rId32"/>
      <p:italic r:id="rId33"/>
      <p:boldItalic r:id="rId34"/>
    </p:embeddedFont>
    <p:embeddedFont>
      <p:font typeface="Segoe UI" panose="020B0502040204020203" pitchFamily="34" charset="0"/>
      <p:regular r:id="rId35"/>
      <p:bold r:id="rId36"/>
      <p:italic r:id="rId37"/>
      <p:boldItalic r:id="rId38"/>
    </p:embeddedFont>
  </p:embeddedFont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8892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14" y="3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font" Target="fonts/font1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chartUserShapes" Target="../drawings/drawing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chartUserShapes" Target="../drawings/drawing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chartUserShapes" Target="../drawings/drawing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Relationship Id="rId4" Type="http://schemas.openxmlformats.org/officeDocument/2006/relationships/chartUserShapes" Target="../drawings/drawing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Relationship Id="rId4" Type="http://schemas.openxmlformats.org/officeDocument/2006/relationships/chartUserShapes" Target="../drawings/drawing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Relationship Id="rId4" Type="http://schemas.openxmlformats.org/officeDocument/2006/relationships/chartUserShapes" Target="../drawings/drawing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Relationship Id="rId4" Type="http://schemas.openxmlformats.org/officeDocument/2006/relationships/chartUserShapes" Target="../drawings/drawing8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aseline="0" noProof="0" dirty="0"/>
              <a:t>Times in ns at bar end, allocated bytes inside bars</a:t>
            </a:r>
            <a:endParaRPr lang="en-US" noProof="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Json.NET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Serialization</c:v>
                </c:pt>
                <c:pt idx="1">
                  <c:v>Deserialization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914</c:v>
                </c:pt>
                <c:pt idx="1">
                  <c:v>1620.8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13F-4321-BF2C-44E3D9C912F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System.Text.Json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Serialization</c:v>
                </c:pt>
                <c:pt idx="1">
                  <c:v>Deserialization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504</c:v>
                </c:pt>
                <c:pt idx="1">
                  <c:v>750.6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13F-4321-BF2C-44E3D9C912FE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Utf8Json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Serialization</c:v>
                </c:pt>
                <c:pt idx="1">
                  <c:v>Deserialization</c:v>
                </c:pt>
              </c:strCache>
            </c:strRef>
          </c:cat>
          <c:val>
            <c:numRef>
              <c:f>Sheet1!$D$2:$D$3</c:f>
              <c:numCache>
                <c:formatCode>General</c:formatCode>
                <c:ptCount val="2"/>
                <c:pt idx="0">
                  <c:v>206.1</c:v>
                </c:pt>
                <c:pt idx="1">
                  <c:v>463.5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13F-4321-BF2C-44E3D9C912FE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625202616"/>
        <c:axId val="625201336"/>
      </c:barChart>
      <c:catAx>
        <c:axId val="6252026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625201336"/>
        <c:crosses val="autoZero"/>
        <c:auto val="1"/>
        <c:lblAlgn val="ctr"/>
        <c:lblOffset val="100"/>
        <c:noMultiLvlLbl val="0"/>
      </c:catAx>
      <c:valAx>
        <c:axId val="6252013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625202616"/>
        <c:crosses val="autoZero"/>
        <c:crossBetween val="between"/>
      </c:valAx>
      <c:spPr>
        <a:noFill/>
        <a:ln w="25400"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  <c:userShapes r:id="rId4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aseline="0" noProof="0" dirty="0"/>
              <a:t>Times in ns at bar end, allocated bytes inside bars</a:t>
            </a:r>
            <a:endParaRPr lang="en-US" noProof="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Json.NET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Serialization</c:v>
                </c:pt>
                <c:pt idx="1">
                  <c:v>Deserialization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863.7</c:v>
                </c:pt>
                <c:pt idx="1">
                  <c:v>1402.2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13F-4321-BF2C-44E3D9C912F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System.Text.Json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Serialization</c:v>
                </c:pt>
                <c:pt idx="1">
                  <c:v>Deserialization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427.4</c:v>
                </c:pt>
                <c:pt idx="1">
                  <c:v>659.4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13F-4321-BF2C-44E3D9C912FE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Utf8Json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Serialization</c:v>
                </c:pt>
                <c:pt idx="1">
                  <c:v>Deserialization</c:v>
                </c:pt>
              </c:strCache>
            </c:strRef>
          </c:cat>
          <c:val>
            <c:numRef>
              <c:f>Sheet1!$D$2:$D$3</c:f>
              <c:numCache>
                <c:formatCode>General</c:formatCode>
                <c:ptCount val="2"/>
                <c:pt idx="0">
                  <c:v>205.6</c:v>
                </c:pt>
                <c:pt idx="1">
                  <c:v>439.7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13F-4321-BF2C-44E3D9C912FE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625202616"/>
        <c:axId val="625201336"/>
      </c:barChart>
      <c:catAx>
        <c:axId val="6252026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625201336"/>
        <c:crosses val="autoZero"/>
        <c:auto val="1"/>
        <c:lblAlgn val="ctr"/>
        <c:lblOffset val="100"/>
        <c:noMultiLvlLbl val="0"/>
      </c:catAx>
      <c:valAx>
        <c:axId val="6252013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625202616"/>
        <c:crosses val="autoZero"/>
        <c:crossBetween val="between"/>
      </c:valAx>
      <c:spPr>
        <a:noFill/>
        <a:ln w="25400"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  <c:userShapes r:id="rId4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aseline="0" noProof="0" dirty="0"/>
              <a:t>Times in ns at bar end, allocated bytes inside bars</a:t>
            </a:r>
            <a:endParaRPr lang="en-US" noProof="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Json.NET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Serialization</c:v>
                </c:pt>
                <c:pt idx="1">
                  <c:v>Deserialization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943</c:v>
                </c:pt>
                <c:pt idx="1">
                  <c:v>1838.2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13F-4321-BF2C-44E3D9C912F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System.Text.Json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Serialization</c:v>
                </c:pt>
                <c:pt idx="1">
                  <c:v>Deserialization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518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13F-4321-BF2C-44E3D9C912FE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Utf8Json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Serialization</c:v>
                </c:pt>
                <c:pt idx="1">
                  <c:v>Deserialization</c:v>
                </c:pt>
              </c:strCache>
            </c:strRef>
          </c:cat>
          <c:val>
            <c:numRef>
              <c:f>Sheet1!$D$2:$D$3</c:f>
              <c:numCache>
                <c:formatCode>General</c:formatCode>
                <c:ptCount val="2"/>
                <c:pt idx="0">
                  <c:v>203</c:v>
                </c:pt>
                <c:pt idx="1">
                  <c:v>469.1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13F-4321-BF2C-44E3D9C912FE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625202616"/>
        <c:axId val="625201336"/>
      </c:barChart>
      <c:catAx>
        <c:axId val="6252026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625201336"/>
        <c:crosses val="autoZero"/>
        <c:auto val="1"/>
        <c:lblAlgn val="ctr"/>
        <c:lblOffset val="100"/>
        <c:noMultiLvlLbl val="0"/>
      </c:catAx>
      <c:valAx>
        <c:axId val="6252013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625202616"/>
        <c:crosses val="autoZero"/>
        <c:crossBetween val="between"/>
      </c:valAx>
      <c:spPr>
        <a:noFill/>
        <a:ln w="25400"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  <c:userShapes r:id="rId4"/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aseline="0" noProof="0" dirty="0"/>
              <a:t>Times in ns at bar end, allocated bytes inside bars</a:t>
            </a:r>
            <a:endParaRPr lang="en-US" noProof="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Json.NET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Serialization</c:v>
                </c:pt>
                <c:pt idx="1">
                  <c:v>Deserialization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821.4</c:v>
                </c:pt>
                <c:pt idx="1">
                  <c:v>1612.9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13F-4321-BF2C-44E3D9C912F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System.Text.Json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Serialization</c:v>
                </c:pt>
                <c:pt idx="1">
                  <c:v>Deserialization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420.5</c:v>
                </c:pt>
                <c:pt idx="1">
                  <c:v>786.8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13F-4321-BF2C-44E3D9C912FE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Utf8Json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Serialization</c:v>
                </c:pt>
                <c:pt idx="1">
                  <c:v>Deserialization</c:v>
                </c:pt>
              </c:strCache>
            </c:strRef>
          </c:cat>
          <c:val>
            <c:numRef>
              <c:f>Sheet1!$D$2:$D$3</c:f>
              <c:numCache>
                <c:formatCode>General</c:formatCode>
                <c:ptCount val="2"/>
                <c:pt idx="0">
                  <c:v>200</c:v>
                </c:pt>
                <c:pt idx="1">
                  <c:v>442.3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13F-4321-BF2C-44E3D9C912FE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625202616"/>
        <c:axId val="625201336"/>
      </c:barChart>
      <c:catAx>
        <c:axId val="6252026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625201336"/>
        <c:crosses val="autoZero"/>
        <c:auto val="1"/>
        <c:lblAlgn val="ctr"/>
        <c:lblOffset val="100"/>
        <c:noMultiLvlLbl val="0"/>
      </c:catAx>
      <c:valAx>
        <c:axId val="6252013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625202616"/>
        <c:crosses val="autoZero"/>
        <c:crossBetween val="between"/>
      </c:valAx>
      <c:spPr>
        <a:noFill/>
        <a:ln w="25400"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  <c:userShapes r:id="rId4"/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aseline="0" noProof="0" dirty="0"/>
              <a:t>Times in ns at bar end, allocated bytes inside bars</a:t>
            </a:r>
            <a:endParaRPr lang="en-US" noProof="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Json.NET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Serialization</c:v>
                </c:pt>
                <c:pt idx="1">
                  <c:v>Deserialization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2274</c:v>
                </c:pt>
                <c:pt idx="1">
                  <c:v>2872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13F-4321-BF2C-44E3D9C912F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System.Text.Json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Serialization</c:v>
                </c:pt>
                <c:pt idx="1">
                  <c:v>Deserialization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</c:numCache>
            </c:numRef>
          </c:val>
          <c:extLst>
            <c:ext xmlns:c16="http://schemas.microsoft.com/office/drawing/2014/chart" uri="{C3380CC4-5D6E-409C-BE32-E72D297353CC}">
              <c16:uniqueId val="{00000001-713F-4321-BF2C-44E3D9C912FE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Utf8Json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Serialization</c:v>
                </c:pt>
                <c:pt idx="1">
                  <c:v>Deserialization</c:v>
                </c:pt>
              </c:strCache>
            </c:strRef>
          </c:cat>
          <c:val>
            <c:numRef>
              <c:f>Sheet1!$D$2:$D$3</c:f>
              <c:numCache>
                <c:formatCode>General</c:formatCode>
                <c:ptCount val="2"/>
              </c:numCache>
            </c:numRef>
          </c:val>
          <c:extLst>
            <c:ext xmlns:c16="http://schemas.microsoft.com/office/drawing/2014/chart" uri="{C3380CC4-5D6E-409C-BE32-E72D297353CC}">
              <c16:uniqueId val="{00000002-713F-4321-BF2C-44E3D9C912FE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625202616"/>
        <c:axId val="625201336"/>
      </c:barChart>
      <c:catAx>
        <c:axId val="6252026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625201336"/>
        <c:crosses val="autoZero"/>
        <c:auto val="1"/>
        <c:lblAlgn val="ctr"/>
        <c:lblOffset val="100"/>
        <c:noMultiLvlLbl val="0"/>
      </c:catAx>
      <c:valAx>
        <c:axId val="6252013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625202616"/>
        <c:crosses val="autoZero"/>
        <c:crossBetween val="between"/>
      </c:valAx>
      <c:spPr>
        <a:noFill/>
        <a:ln w="25400"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  <c:userShapes r:id="rId4"/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aseline="0" noProof="0" dirty="0"/>
              <a:t>Times in ns at bar end, allocated bytes inside bars</a:t>
            </a:r>
            <a:endParaRPr lang="en-US" noProof="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Json.NET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Serialization</c:v>
                </c:pt>
                <c:pt idx="1">
                  <c:v>Deserialization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1976</c:v>
                </c:pt>
                <c:pt idx="1">
                  <c:v>2431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13F-4321-BF2C-44E3D9C912F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System.Text.Json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Serialization</c:v>
                </c:pt>
                <c:pt idx="1">
                  <c:v>Deserialization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</c:numCache>
            </c:numRef>
          </c:val>
          <c:extLst>
            <c:ext xmlns:c16="http://schemas.microsoft.com/office/drawing/2014/chart" uri="{C3380CC4-5D6E-409C-BE32-E72D297353CC}">
              <c16:uniqueId val="{00000001-713F-4321-BF2C-44E3D9C912FE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Utf8Json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Serialization</c:v>
                </c:pt>
                <c:pt idx="1">
                  <c:v>Deserialization</c:v>
                </c:pt>
              </c:strCache>
            </c:strRef>
          </c:cat>
          <c:val>
            <c:numRef>
              <c:f>Sheet1!$D$2:$D$3</c:f>
              <c:numCache>
                <c:formatCode>General</c:formatCode>
                <c:ptCount val="2"/>
              </c:numCache>
            </c:numRef>
          </c:val>
          <c:extLst>
            <c:ext xmlns:c16="http://schemas.microsoft.com/office/drawing/2014/chart" uri="{C3380CC4-5D6E-409C-BE32-E72D297353CC}">
              <c16:uniqueId val="{00000002-713F-4321-BF2C-44E3D9C912FE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625202616"/>
        <c:axId val="625201336"/>
      </c:barChart>
      <c:catAx>
        <c:axId val="6252026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625201336"/>
        <c:crosses val="autoZero"/>
        <c:auto val="1"/>
        <c:lblAlgn val="ctr"/>
        <c:lblOffset val="100"/>
        <c:noMultiLvlLbl val="0"/>
      </c:catAx>
      <c:valAx>
        <c:axId val="6252013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625202616"/>
        <c:crosses val="autoZero"/>
        <c:crossBetween val="between"/>
      </c:valAx>
      <c:spPr>
        <a:noFill/>
        <a:ln w="25400"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  <c:userShapes r:id="rId4"/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baseline="0" dirty="0"/>
              <a:t>Times in </a:t>
            </a:r>
            <a:r>
              <a:rPr lang="de-DE" baseline="0" dirty="0" err="1"/>
              <a:t>ns</a:t>
            </a:r>
            <a:r>
              <a:rPr lang="de-DE" baseline="0" dirty="0"/>
              <a:t> at bar end, </a:t>
            </a:r>
            <a:r>
              <a:rPr lang="de-DE" baseline="0" dirty="0" err="1"/>
              <a:t>allocated</a:t>
            </a:r>
            <a:r>
              <a:rPr lang="de-DE" baseline="0" dirty="0"/>
              <a:t> </a:t>
            </a:r>
            <a:r>
              <a:rPr lang="de-DE" baseline="0" dirty="0" err="1"/>
              <a:t>bytes</a:t>
            </a:r>
            <a:r>
              <a:rPr lang="de-DE" baseline="0" dirty="0"/>
              <a:t> </a:t>
            </a:r>
            <a:r>
              <a:rPr lang="de-DE" baseline="0" dirty="0" err="1"/>
              <a:t>inside</a:t>
            </a:r>
            <a:r>
              <a:rPr lang="de-DE" baseline="0" dirty="0"/>
              <a:t> </a:t>
            </a:r>
            <a:r>
              <a:rPr lang="de-DE" baseline="0" dirty="0" err="1"/>
              <a:t>bars</a:t>
            </a:r>
            <a:endParaRPr lang="de-DE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Json.NET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Serialization</c:v>
                </c:pt>
                <c:pt idx="1">
                  <c:v>Deserialization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1638</c:v>
                </c:pt>
                <c:pt idx="1">
                  <c:v>2055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13F-4321-BF2C-44E3D9C912F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System.Text.Json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Serialization</c:v>
                </c:pt>
                <c:pt idx="1">
                  <c:v>Deserialization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</c:numCache>
            </c:numRef>
          </c:val>
          <c:extLst>
            <c:ext xmlns:c16="http://schemas.microsoft.com/office/drawing/2014/chart" uri="{C3380CC4-5D6E-409C-BE32-E72D297353CC}">
              <c16:uniqueId val="{00000001-713F-4321-BF2C-44E3D9C912FE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Utf8Json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Serialization</c:v>
                </c:pt>
                <c:pt idx="1">
                  <c:v>Deserialization</c:v>
                </c:pt>
              </c:strCache>
            </c:strRef>
          </c:cat>
          <c:val>
            <c:numRef>
              <c:f>Sheet1!$D$2:$D$3</c:f>
              <c:numCache>
                <c:formatCode>General</c:formatCode>
                <c:ptCount val="2"/>
              </c:numCache>
            </c:numRef>
          </c:val>
          <c:extLst>
            <c:ext xmlns:c16="http://schemas.microsoft.com/office/drawing/2014/chart" uri="{C3380CC4-5D6E-409C-BE32-E72D297353CC}">
              <c16:uniqueId val="{00000002-713F-4321-BF2C-44E3D9C912FE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625202616"/>
        <c:axId val="625201336"/>
      </c:barChart>
      <c:catAx>
        <c:axId val="6252026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625201336"/>
        <c:crosses val="autoZero"/>
        <c:auto val="1"/>
        <c:lblAlgn val="ctr"/>
        <c:lblOffset val="100"/>
        <c:noMultiLvlLbl val="0"/>
      </c:catAx>
      <c:valAx>
        <c:axId val="6252013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625202616"/>
        <c:crosses val="autoZero"/>
        <c:crossBetween val="between"/>
      </c:valAx>
      <c:spPr>
        <a:noFill/>
        <a:ln w="25400"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  <c:userShapes r:id="rId4"/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aseline="0" noProof="0" dirty="0"/>
              <a:t>Times in ns at bar end, allocated bytes inside bars</a:t>
            </a:r>
            <a:endParaRPr lang="en-US" noProof="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Json.NET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Serialization</c:v>
                </c:pt>
                <c:pt idx="1">
                  <c:v>Deserialization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1505</c:v>
                </c:pt>
                <c:pt idx="1">
                  <c:v>1871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13F-4321-BF2C-44E3D9C912F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System.Text.Json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Serialization</c:v>
                </c:pt>
                <c:pt idx="1">
                  <c:v>Deserialization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</c:numCache>
            </c:numRef>
          </c:val>
          <c:extLst>
            <c:ext xmlns:c16="http://schemas.microsoft.com/office/drawing/2014/chart" uri="{C3380CC4-5D6E-409C-BE32-E72D297353CC}">
              <c16:uniqueId val="{00000001-713F-4321-BF2C-44E3D9C912FE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Utf8Json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Serialization</c:v>
                </c:pt>
                <c:pt idx="1">
                  <c:v>Deserialization</c:v>
                </c:pt>
              </c:strCache>
            </c:strRef>
          </c:cat>
          <c:val>
            <c:numRef>
              <c:f>Sheet1!$D$2:$D$3</c:f>
              <c:numCache>
                <c:formatCode>General</c:formatCode>
                <c:ptCount val="2"/>
              </c:numCache>
            </c:numRef>
          </c:val>
          <c:extLst>
            <c:ext xmlns:c16="http://schemas.microsoft.com/office/drawing/2014/chart" uri="{C3380CC4-5D6E-409C-BE32-E72D297353CC}">
              <c16:uniqueId val="{00000002-713F-4321-BF2C-44E3D9C912FE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625202616"/>
        <c:axId val="625201336"/>
      </c:barChart>
      <c:catAx>
        <c:axId val="6252026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625201336"/>
        <c:crosses val="autoZero"/>
        <c:auto val="1"/>
        <c:lblAlgn val="ctr"/>
        <c:lblOffset val="100"/>
        <c:noMultiLvlLbl val="0"/>
      </c:catAx>
      <c:valAx>
        <c:axId val="6252013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625202616"/>
        <c:crosses val="autoZero"/>
        <c:crossBetween val="between"/>
      </c:valAx>
      <c:spPr>
        <a:noFill/>
        <a:ln w="25400"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0.16149</cdr:x>
      <cdr:y>0.78204</cdr:y>
    </cdr:from>
    <cdr:to>
      <cdr:x>0.24845</cdr:x>
      <cdr:y>0.98952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79CB2D83-4F27-499C-9527-FE06D69859B6}"/>
            </a:ext>
          </a:extLst>
        </cdr:cNvPr>
        <cdr:cNvSpPr txBox="1"/>
      </cdr:nvSpPr>
      <cdr:spPr>
        <a:xfrm xmlns:a="http://schemas.openxmlformats.org/drawingml/2006/main">
          <a:off x="1698192" y="3446598"/>
          <a:ext cx="914400" cy="9144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endParaRPr lang="de-DE" sz="1100" dirty="0"/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0.16149</cdr:x>
      <cdr:y>0.78204</cdr:y>
    </cdr:from>
    <cdr:to>
      <cdr:x>0.24845</cdr:x>
      <cdr:y>0.98952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79CB2D83-4F27-499C-9527-FE06D69859B6}"/>
            </a:ext>
          </a:extLst>
        </cdr:cNvPr>
        <cdr:cNvSpPr txBox="1"/>
      </cdr:nvSpPr>
      <cdr:spPr>
        <a:xfrm xmlns:a="http://schemas.openxmlformats.org/drawingml/2006/main">
          <a:off x="1698192" y="3446598"/>
          <a:ext cx="914400" cy="9144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endParaRPr lang="de-DE" sz="1100" dirty="0"/>
        </a:p>
      </cdr:txBody>
    </cdr:sp>
  </cdr:relSizeAnchor>
</c:userShapes>
</file>

<file path=ppt/drawings/drawing3.xml><?xml version="1.0" encoding="utf-8"?>
<c:userShapes xmlns:c="http://schemas.openxmlformats.org/drawingml/2006/chart">
  <cdr:relSizeAnchor xmlns:cdr="http://schemas.openxmlformats.org/drawingml/2006/chartDrawing">
    <cdr:from>
      <cdr:x>0.16149</cdr:x>
      <cdr:y>0.78204</cdr:y>
    </cdr:from>
    <cdr:to>
      <cdr:x>0.24845</cdr:x>
      <cdr:y>0.98952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79CB2D83-4F27-499C-9527-FE06D69859B6}"/>
            </a:ext>
          </a:extLst>
        </cdr:cNvPr>
        <cdr:cNvSpPr txBox="1"/>
      </cdr:nvSpPr>
      <cdr:spPr>
        <a:xfrm xmlns:a="http://schemas.openxmlformats.org/drawingml/2006/main">
          <a:off x="1698192" y="3446598"/>
          <a:ext cx="914400" cy="9144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endParaRPr lang="de-DE" sz="1100" dirty="0"/>
        </a:p>
      </cdr:txBody>
    </cdr:sp>
  </cdr:relSizeAnchor>
</c:userShapes>
</file>

<file path=ppt/drawings/drawing4.xml><?xml version="1.0" encoding="utf-8"?>
<c:userShapes xmlns:c="http://schemas.openxmlformats.org/drawingml/2006/chart">
  <cdr:relSizeAnchor xmlns:cdr="http://schemas.openxmlformats.org/drawingml/2006/chartDrawing">
    <cdr:from>
      <cdr:x>0.16149</cdr:x>
      <cdr:y>0.78204</cdr:y>
    </cdr:from>
    <cdr:to>
      <cdr:x>0.24845</cdr:x>
      <cdr:y>0.98952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79CB2D83-4F27-499C-9527-FE06D69859B6}"/>
            </a:ext>
          </a:extLst>
        </cdr:cNvPr>
        <cdr:cNvSpPr txBox="1"/>
      </cdr:nvSpPr>
      <cdr:spPr>
        <a:xfrm xmlns:a="http://schemas.openxmlformats.org/drawingml/2006/main">
          <a:off x="1698192" y="3446598"/>
          <a:ext cx="914400" cy="9144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endParaRPr lang="de-DE" sz="1100" dirty="0"/>
        </a:p>
      </cdr:txBody>
    </cdr:sp>
  </cdr:relSizeAnchor>
</c:userShapes>
</file>

<file path=ppt/drawings/drawing5.xml><?xml version="1.0" encoding="utf-8"?>
<c:userShapes xmlns:c="http://schemas.openxmlformats.org/drawingml/2006/chart">
  <cdr:relSizeAnchor xmlns:cdr="http://schemas.openxmlformats.org/drawingml/2006/chartDrawing">
    <cdr:from>
      <cdr:x>0.16149</cdr:x>
      <cdr:y>0.78204</cdr:y>
    </cdr:from>
    <cdr:to>
      <cdr:x>0.24845</cdr:x>
      <cdr:y>0.98952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79CB2D83-4F27-499C-9527-FE06D69859B6}"/>
            </a:ext>
          </a:extLst>
        </cdr:cNvPr>
        <cdr:cNvSpPr txBox="1"/>
      </cdr:nvSpPr>
      <cdr:spPr>
        <a:xfrm xmlns:a="http://schemas.openxmlformats.org/drawingml/2006/main">
          <a:off x="1698192" y="3446598"/>
          <a:ext cx="914400" cy="9144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endParaRPr lang="de-DE" sz="1100" dirty="0"/>
        </a:p>
      </cdr:txBody>
    </cdr:sp>
  </cdr:relSizeAnchor>
</c:userShapes>
</file>

<file path=ppt/drawings/drawing6.xml><?xml version="1.0" encoding="utf-8"?>
<c:userShapes xmlns:c="http://schemas.openxmlformats.org/drawingml/2006/chart">
  <cdr:relSizeAnchor xmlns:cdr="http://schemas.openxmlformats.org/drawingml/2006/chartDrawing">
    <cdr:from>
      <cdr:x>0.16149</cdr:x>
      <cdr:y>0.78204</cdr:y>
    </cdr:from>
    <cdr:to>
      <cdr:x>0.24845</cdr:x>
      <cdr:y>0.98952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79CB2D83-4F27-499C-9527-FE06D69859B6}"/>
            </a:ext>
          </a:extLst>
        </cdr:cNvPr>
        <cdr:cNvSpPr txBox="1"/>
      </cdr:nvSpPr>
      <cdr:spPr>
        <a:xfrm xmlns:a="http://schemas.openxmlformats.org/drawingml/2006/main">
          <a:off x="1698192" y="3446598"/>
          <a:ext cx="914400" cy="9144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endParaRPr lang="de-DE" sz="1100" dirty="0"/>
        </a:p>
      </cdr:txBody>
    </cdr:sp>
  </cdr:relSizeAnchor>
</c:userShapes>
</file>

<file path=ppt/drawings/drawing7.xml><?xml version="1.0" encoding="utf-8"?>
<c:userShapes xmlns:c="http://schemas.openxmlformats.org/drawingml/2006/chart">
  <cdr:relSizeAnchor xmlns:cdr="http://schemas.openxmlformats.org/drawingml/2006/chartDrawing">
    <cdr:from>
      <cdr:x>0.16149</cdr:x>
      <cdr:y>0.78204</cdr:y>
    </cdr:from>
    <cdr:to>
      <cdr:x>0.24845</cdr:x>
      <cdr:y>0.98952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79CB2D83-4F27-499C-9527-FE06D69859B6}"/>
            </a:ext>
          </a:extLst>
        </cdr:cNvPr>
        <cdr:cNvSpPr txBox="1"/>
      </cdr:nvSpPr>
      <cdr:spPr>
        <a:xfrm xmlns:a="http://schemas.openxmlformats.org/drawingml/2006/main">
          <a:off x="1698192" y="3446598"/>
          <a:ext cx="914400" cy="9144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endParaRPr lang="de-DE" sz="1100" dirty="0"/>
        </a:p>
      </cdr:txBody>
    </cdr:sp>
  </cdr:relSizeAnchor>
</c:userShapes>
</file>

<file path=ppt/drawings/drawing8.xml><?xml version="1.0" encoding="utf-8"?>
<c:userShapes xmlns:c="http://schemas.openxmlformats.org/drawingml/2006/chart">
  <cdr:relSizeAnchor xmlns:cdr="http://schemas.openxmlformats.org/drawingml/2006/chartDrawing">
    <cdr:from>
      <cdr:x>0.16149</cdr:x>
      <cdr:y>0.78204</cdr:y>
    </cdr:from>
    <cdr:to>
      <cdr:x>0.24845</cdr:x>
      <cdr:y>0.98952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79CB2D83-4F27-499C-9527-FE06D69859B6}"/>
            </a:ext>
          </a:extLst>
        </cdr:cNvPr>
        <cdr:cNvSpPr txBox="1"/>
      </cdr:nvSpPr>
      <cdr:spPr>
        <a:xfrm xmlns:a="http://schemas.openxmlformats.org/drawingml/2006/main">
          <a:off x="1698192" y="3446598"/>
          <a:ext cx="914400" cy="9144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endParaRPr lang="de-DE" sz="1100" dirty="0"/>
        </a:p>
      </cdr:txBody>
    </cdr:sp>
  </cdr:relSizeAnchor>
</c:userShap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6456875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11774919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27802984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02932" y="624843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702932" y="2085343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7437717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</p:spTree>
    <p:extLst>
      <p:ext uri="{BB962C8B-B14F-4D97-AF65-F5344CB8AC3E}">
        <p14:creationId xmlns:p14="http://schemas.microsoft.com/office/powerpoint/2010/main" val="9977118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22385974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567034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592208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672470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</p:spTree>
    <p:extLst>
      <p:ext uri="{BB962C8B-B14F-4D97-AF65-F5344CB8AC3E}">
        <p14:creationId xmlns:p14="http://schemas.microsoft.com/office/powerpoint/2010/main" val="15790220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</p:spTree>
    <p:extLst>
      <p:ext uri="{BB962C8B-B14F-4D97-AF65-F5344CB8AC3E}">
        <p14:creationId xmlns:p14="http://schemas.microsoft.com/office/powerpoint/2010/main" val="39060915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ige Legende 6"/>
          <p:cNvSpPr/>
          <p:nvPr userDrawn="1"/>
        </p:nvSpPr>
        <p:spPr>
          <a:xfrm>
            <a:off x="507997" y="507997"/>
            <a:ext cx="11171390" cy="5394038"/>
          </a:xfrm>
          <a:prstGeom prst="wedgeRectCallout">
            <a:avLst>
              <a:gd name="adj1" fmla="val -25799"/>
              <a:gd name="adj2" fmla="val 47536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extfeld 8"/>
          <p:cNvSpPr txBox="1"/>
          <p:nvPr userDrawn="1"/>
        </p:nvSpPr>
        <p:spPr>
          <a:xfrm>
            <a:off x="10224651" y="6059056"/>
            <a:ext cx="11675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latin typeface="Segoe UI" panose="020B0502040204020203" pitchFamily="34" charset="0"/>
                <a:cs typeface="Segoe UI" panose="020B0502040204020203" pitchFamily="34" charset="0"/>
              </a:rPr>
              <a:t>Veranstalter</a:t>
            </a:r>
          </a:p>
        </p:txBody>
      </p:sp>
      <p:pic>
        <p:nvPicPr>
          <p:cNvPr id="10" name="Grafik 9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7133" y="6243782"/>
            <a:ext cx="1409083" cy="390440"/>
          </a:xfrm>
          <a:prstGeom prst="rect">
            <a:avLst/>
          </a:prstGeom>
        </p:spPr>
      </p:pic>
      <p:pic>
        <p:nvPicPr>
          <p:cNvPr id="5" name="Grafik 4" descr="Ein Bild, das Anzeige enthält.&#10;&#10;Automatisch generierte Beschreibung">
            <a:extLst>
              <a:ext uri="{FF2B5EF4-FFF2-40B4-BE49-F238E27FC236}">
                <a16:creationId xmlns:a16="http://schemas.microsoft.com/office/drawing/2014/main" id="{8E322F89-BCD4-41EB-83CD-E39FE44D8279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821" y="5953802"/>
            <a:ext cx="1901762" cy="7924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9F7BD9B-BBD7-4C94-8E52-76294E927701}"/>
              </a:ext>
            </a:extLst>
          </p:cNvPr>
          <p:cNvSpPr txBox="1"/>
          <p:nvPr userDrawn="1"/>
        </p:nvSpPr>
        <p:spPr>
          <a:xfrm>
            <a:off x="3048000" y="624378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https://github.com/feO2x/ADC2020JsonSerialization</a:t>
            </a:r>
          </a:p>
        </p:txBody>
      </p:sp>
    </p:spTree>
    <p:extLst>
      <p:ext uri="{BB962C8B-B14F-4D97-AF65-F5344CB8AC3E}">
        <p14:creationId xmlns:p14="http://schemas.microsoft.com/office/powerpoint/2010/main" val="12293736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ynnotech.de/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sv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sv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dotnet/standard/serialization/system-text-json-overview" TargetMode="External"/><Relationship Id="rId7" Type="http://schemas.openxmlformats.org/officeDocument/2006/relationships/hyperlink" Target="https://docs.microsoft.com/en-us/dotnet/standard/serialization/binaryformatter-security-guide" TargetMode="External"/><Relationship Id="rId2" Type="http://schemas.openxmlformats.org/officeDocument/2006/relationships/hyperlink" Target="https://www.newtonsoft.com/json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pwntester/ysoserial.net" TargetMode="External"/><Relationship Id="rId5" Type="http://schemas.openxmlformats.org/officeDocument/2006/relationships/hyperlink" Target="https://youtu.be/eDfGpu3iE4Q" TargetMode="External"/><Relationship Id="rId4" Type="http://schemas.openxmlformats.org/officeDocument/2006/relationships/hyperlink" Target="https://github.com/neuecc/Utf8Json/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5658" y="5965539"/>
            <a:ext cx="768927" cy="768927"/>
          </a:xfrm>
          <a:prstGeom prst="rect">
            <a:avLst/>
          </a:prstGeom>
        </p:spPr>
      </p:pic>
      <p:sp>
        <p:nvSpPr>
          <p:cNvPr id="10" name="Textfeld 9"/>
          <p:cNvSpPr txBox="1"/>
          <p:nvPr/>
        </p:nvSpPr>
        <p:spPr>
          <a:xfrm>
            <a:off x="1644074" y="3602038"/>
            <a:ext cx="91255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JSON Serialization in ASP.NET Core</a:t>
            </a:r>
          </a:p>
        </p:txBody>
      </p:sp>
      <p:sp>
        <p:nvSpPr>
          <p:cNvPr id="12" name="Textfeld 11"/>
          <p:cNvSpPr txBox="1"/>
          <p:nvPr/>
        </p:nvSpPr>
        <p:spPr>
          <a:xfrm>
            <a:off x="3657182" y="5070976"/>
            <a:ext cx="48776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Kenny Pflug</a:t>
            </a:r>
          </a:p>
          <a:p>
            <a:pPr algn="ctr"/>
            <a:r>
              <a:rPr lang="de-DE" dirty="0"/>
              <a:t>Senior Software Developer at </a:t>
            </a:r>
            <a:r>
              <a:rPr lang="de-DE" dirty="0" err="1">
                <a:hlinkClick r:id="rId3"/>
              </a:rPr>
              <a:t>Synnotech</a:t>
            </a:r>
            <a:endParaRPr lang="de-DE" dirty="0"/>
          </a:p>
        </p:txBody>
      </p:sp>
      <p:sp>
        <p:nvSpPr>
          <p:cNvPr id="15" name="Textfeld 14"/>
          <p:cNvSpPr txBox="1"/>
          <p:nvPr/>
        </p:nvSpPr>
        <p:spPr>
          <a:xfrm>
            <a:off x="10152637" y="226854"/>
            <a:ext cx="17179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latin typeface="Segoe UI" panose="020B0502040204020203" pitchFamily="34" charset="0"/>
                <a:cs typeface="Segoe UI" panose="020B0502040204020203" pitchFamily="34" charset="0"/>
              </a:rPr>
              <a:t>[Name des Sprechers]</a:t>
            </a:r>
          </a:p>
        </p:txBody>
      </p:sp>
      <p:sp>
        <p:nvSpPr>
          <p:cNvPr id="16" name="Rechteckige Legende 15"/>
          <p:cNvSpPr/>
          <p:nvPr/>
        </p:nvSpPr>
        <p:spPr>
          <a:xfrm>
            <a:off x="507997" y="507997"/>
            <a:ext cx="11171390" cy="5394038"/>
          </a:xfrm>
          <a:prstGeom prst="wedgeRectCallout">
            <a:avLst>
              <a:gd name="adj1" fmla="val -25799"/>
              <a:gd name="adj2" fmla="val 47536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652DCCA-5952-4D25-A150-77F268667F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8938" y="1245888"/>
            <a:ext cx="5715798" cy="2381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0869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77EC3-C2EF-491A-B577-B02FBD3600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2932" y="624843"/>
            <a:ext cx="10515600" cy="788321"/>
          </a:xfrm>
        </p:spPr>
        <p:txBody>
          <a:bodyPr/>
          <a:lstStyle/>
          <a:p>
            <a:r>
              <a:rPr lang="en-US" sz="3600" dirty="0"/>
              <a:t>Immutable Objects (.NET 5 RC1)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F8076F59-7EF5-4C0A-ADBE-30DFE0C5B99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67089815"/>
              </p:ext>
            </p:extLst>
          </p:nvPr>
        </p:nvGraphicFramePr>
        <p:xfrm>
          <a:off x="703263" y="1153111"/>
          <a:ext cx="10515600" cy="44071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3D678D7D-F806-44BF-9E0C-9DF6797F6390}"/>
              </a:ext>
            </a:extLst>
          </p:cNvPr>
          <p:cNvSpPr txBox="1"/>
          <p:nvPr/>
        </p:nvSpPr>
        <p:spPr>
          <a:xfrm>
            <a:off x="2272145" y="4535054"/>
            <a:ext cx="6479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</a:rPr>
              <a:t>1528B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504BE25-2D16-4DA5-A741-1B4577B31493}"/>
              </a:ext>
            </a:extLst>
          </p:cNvPr>
          <p:cNvSpPr txBox="1"/>
          <p:nvPr/>
        </p:nvSpPr>
        <p:spPr>
          <a:xfrm>
            <a:off x="3403600" y="4535053"/>
            <a:ext cx="5565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</a:rPr>
              <a:t>368B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D1B439-EF17-4B2B-A76C-734E151981B4}"/>
              </a:ext>
            </a:extLst>
          </p:cNvPr>
          <p:cNvSpPr txBox="1"/>
          <p:nvPr/>
        </p:nvSpPr>
        <p:spPr>
          <a:xfrm>
            <a:off x="4505197" y="4541158"/>
            <a:ext cx="5565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</a:rPr>
              <a:t>216B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272202-B47A-4B5E-8485-94776AA3BDD8}"/>
              </a:ext>
            </a:extLst>
          </p:cNvPr>
          <p:cNvSpPr txBox="1"/>
          <p:nvPr/>
        </p:nvSpPr>
        <p:spPr>
          <a:xfrm>
            <a:off x="7195126" y="4535054"/>
            <a:ext cx="6479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</a:rPr>
              <a:t>3192B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0C4FA34-BCCD-4D2B-9321-19AEF19A21B2}"/>
              </a:ext>
            </a:extLst>
          </p:cNvPr>
          <p:cNvSpPr txBox="1"/>
          <p:nvPr/>
        </p:nvSpPr>
        <p:spPr>
          <a:xfrm>
            <a:off x="8326581" y="4535053"/>
            <a:ext cx="5565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</a:rPr>
              <a:t>392B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00A4B5A-F4EF-467A-8CD7-BD0793331203}"/>
              </a:ext>
            </a:extLst>
          </p:cNvPr>
          <p:cNvSpPr txBox="1"/>
          <p:nvPr/>
        </p:nvSpPr>
        <p:spPr>
          <a:xfrm>
            <a:off x="9428178" y="4541158"/>
            <a:ext cx="5565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</a:rPr>
              <a:t>304B</a:t>
            </a:r>
          </a:p>
        </p:txBody>
      </p:sp>
    </p:spTree>
    <p:extLst>
      <p:ext uri="{BB962C8B-B14F-4D97-AF65-F5344CB8AC3E}">
        <p14:creationId xmlns:p14="http://schemas.microsoft.com/office/powerpoint/2010/main" val="6558370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99F4344-2FFB-4C60-9234-D34A2A2C2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Preserving Object References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1AACCA8-D822-481A-9B33-9D772C2B93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37896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23AD8A1-826D-451B-84B7-24D9B8C08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Typischer Objektgraph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396FC91-11B0-4CE9-BF1E-2D322DB2CB7A}"/>
              </a:ext>
            </a:extLst>
          </p:cNvPr>
          <p:cNvGrpSpPr/>
          <p:nvPr/>
        </p:nvGrpSpPr>
        <p:grpSpPr>
          <a:xfrm>
            <a:off x="3334858" y="1025210"/>
            <a:ext cx="5522284" cy="4476750"/>
            <a:chOff x="2643816" y="1025210"/>
            <a:chExt cx="5522284" cy="4476750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B2A08A10-3431-48D3-9F87-FD3499DABFAB}"/>
                </a:ext>
              </a:extLst>
            </p:cNvPr>
            <p:cNvSpPr/>
            <p:nvPr/>
          </p:nvSpPr>
          <p:spPr>
            <a:xfrm>
              <a:off x="2643816" y="2330450"/>
              <a:ext cx="1790700" cy="17907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3600" dirty="0"/>
                <a:t>A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9B5059D8-9017-4889-B8F8-90273C231386}"/>
                </a:ext>
              </a:extLst>
            </p:cNvPr>
            <p:cNvSpPr/>
            <p:nvPr/>
          </p:nvSpPr>
          <p:spPr>
            <a:xfrm>
              <a:off x="6375400" y="3711260"/>
              <a:ext cx="1790700" cy="17907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3600" dirty="0"/>
                <a:t>B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6FE7189-C40D-4934-88F9-6FF9DB503E23}"/>
                </a:ext>
              </a:extLst>
            </p:cNvPr>
            <p:cNvSpPr/>
            <p:nvPr/>
          </p:nvSpPr>
          <p:spPr>
            <a:xfrm>
              <a:off x="6375400" y="1025210"/>
              <a:ext cx="1790700" cy="17907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3600" dirty="0"/>
                <a:t>C</a:t>
              </a:r>
            </a:p>
          </p:txBody>
        </p:sp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556717E-804B-48CD-9893-770D868358AC}"/>
              </a:ext>
            </a:extLst>
          </p:cNvPr>
          <p:cNvCxnSpPr>
            <a:cxnSpLocks/>
            <a:stCxn id="6" idx="7"/>
            <a:endCxn id="10" idx="2"/>
          </p:cNvCxnSpPr>
          <p:nvPr/>
        </p:nvCxnSpPr>
        <p:spPr>
          <a:xfrm flipV="1">
            <a:off x="4863316" y="1920560"/>
            <a:ext cx="2203126" cy="67213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6BD84CC-32F5-4471-8820-9472F6FABB3A}"/>
              </a:ext>
            </a:extLst>
          </p:cNvPr>
          <p:cNvCxnSpPr>
            <a:cxnSpLocks/>
            <a:stCxn id="6" idx="5"/>
            <a:endCxn id="8" idx="2"/>
          </p:cNvCxnSpPr>
          <p:nvPr/>
        </p:nvCxnSpPr>
        <p:spPr>
          <a:xfrm>
            <a:off x="4863316" y="3858908"/>
            <a:ext cx="2203126" cy="74770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E3C2516-9379-4ECD-9B00-0DBD32631EB9}"/>
              </a:ext>
            </a:extLst>
          </p:cNvPr>
          <p:cNvCxnSpPr>
            <a:cxnSpLocks/>
            <a:stCxn id="8" idx="0"/>
            <a:endCxn id="10" idx="4"/>
          </p:cNvCxnSpPr>
          <p:nvPr/>
        </p:nvCxnSpPr>
        <p:spPr>
          <a:xfrm flipV="1">
            <a:off x="7961792" y="2815910"/>
            <a:ext cx="0" cy="8953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06382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77EC3-C2EF-491A-B577-B02FBD3600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2932" y="624843"/>
            <a:ext cx="10515600" cy="788321"/>
          </a:xfrm>
        </p:spPr>
        <p:txBody>
          <a:bodyPr/>
          <a:lstStyle/>
          <a:p>
            <a:r>
              <a:rPr lang="en-US" sz="3600" dirty="0"/>
              <a:t>Preserved Object References (.NET Core 3.1)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F8076F59-7EF5-4C0A-ADBE-30DFE0C5B99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06994473"/>
              </p:ext>
            </p:extLst>
          </p:nvPr>
        </p:nvGraphicFramePr>
        <p:xfrm>
          <a:off x="703263" y="1153111"/>
          <a:ext cx="10515600" cy="44071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3D678D7D-F806-44BF-9E0C-9DF6797F6390}"/>
              </a:ext>
            </a:extLst>
          </p:cNvPr>
          <p:cNvSpPr txBox="1"/>
          <p:nvPr/>
        </p:nvSpPr>
        <p:spPr>
          <a:xfrm>
            <a:off x="2272145" y="4535054"/>
            <a:ext cx="6479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</a:rPr>
              <a:t>2320B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272202-B47A-4B5E-8485-94776AA3BDD8}"/>
              </a:ext>
            </a:extLst>
          </p:cNvPr>
          <p:cNvSpPr txBox="1"/>
          <p:nvPr/>
        </p:nvSpPr>
        <p:spPr>
          <a:xfrm>
            <a:off x="7195126" y="4535054"/>
            <a:ext cx="6479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</a:rPr>
              <a:t>3900B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0C4FA34-BCCD-4D2B-9321-19AEF19A21B2}"/>
              </a:ext>
            </a:extLst>
          </p:cNvPr>
          <p:cNvSpPr txBox="1"/>
          <p:nvPr/>
        </p:nvSpPr>
        <p:spPr>
          <a:xfrm>
            <a:off x="8326581" y="4535053"/>
            <a:ext cx="5565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</a:rPr>
              <a:t>184B</a:t>
            </a:r>
          </a:p>
        </p:txBody>
      </p:sp>
      <p:pic>
        <p:nvPicPr>
          <p:cNvPr id="3" name="Graphic 2" descr="Close">
            <a:extLst>
              <a:ext uri="{FF2B5EF4-FFF2-40B4-BE49-F238E27FC236}">
                <a16:creationId xmlns:a16="http://schemas.microsoft.com/office/drawing/2014/main" id="{46841CE2-35FA-4E68-A025-CC9DEB7298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88094" y="4245930"/>
            <a:ext cx="596900" cy="596900"/>
          </a:xfrm>
          <a:prstGeom prst="rect">
            <a:avLst/>
          </a:prstGeom>
        </p:spPr>
      </p:pic>
      <p:pic>
        <p:nvPicPr>
          <p:cNvPr id="4" name="Graphic 3" descr="Close">
            <a:extLst>
              <a:ext uri="{FF2B5EF4-FFF2-40B4-BE49-F238E27FC236}">
                <a16:creationId xmlns:a16="http://schemas.microsoft.com/office/drawing/2014/main" id="{3B76E327-55A0-45DB-B489-02C9BD0431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0028" y="4245930"/>
            <a:ext cx="596900" cy="596900"/>
          </a:xfrm>
          <a:prstGeom prst="rect">
            <a:avLst/>
          </a:prstGeom>
        </p:spPr>
      </p:pic>
      <p:pic>
        <p:nvPicPr>
          <p:cNvPr id="5" name="Graphic 4" descr="Close">
            <a:extLst>
              <a:ext uri="{FF2B5EF4-FFF2-40B4-BE49-F238E27FC236}">
                <a16:creationId xmlns:a16="http://schemas.microsoft.com/office/drawing/2014/main" id="{8110027C-D3BE-439F-9881-DD06D74593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65113" y="4245930"/>
            <a:ext cx="596900" cy="596900"/>
          </a:xfrm>
          <a:prstGeom prst="rect">
            <a:avLst/>
          </a:prstGeom>
        </p:spPr>
      </p:pic>
      <p:pic>
        <p:nvPicPr>
          <p:cNvPr id="10" name="Graphic 9" descr="Close">
            <a:extLst>
              <a:ext uri="{FF2B5EF4-FFF2-40B4-BE49-F238E27FC236}">
                <a16:creationId xmlns:a16="http://schemas.microsoft.com/office/drawing/2014/main" id="{6DBF24F0-B705-4424-82E2-0E30D0E202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07047" y="4245930"/>
            <a:ext cx="596900" cy="59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1837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77EC3-C2EF-491A-B577-B02FBD3600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2932" y="624843"/>
            <a:ext cx="10515600" cy="788321"/>
          </a:xfrm>
        </p:spPr>
        <p:txBody>
          <a:bodyPr/>
          <a:lstStyle/>
          <a:p>
            <a:r>
              <a:rPr lang="en-US" sz="3600" dirty="0"/>
              <a:t>Preserved Object References (.NET 5 RC1)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F8076F59-7EF5-4C0A-ADBE-30DFE0C5B99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74108971"/>
              </p:ext>
            </p:extLst>
          </p:nvPr>
        </p:nvGraphicFramePr>
        <p:xfrm>
          <a:off x="703263" y="1153111"/>
          <a:ext cx="10515600" cy="44071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3D678D7D-F806-44BF-9E0C-9DF6797F6390}"/>
              </a:ext>
            </a:extLst>
          </p:cNvPr>
          <p:cNvSpPr txBox="1"/>
          <p:nvPr/>
        </p:nvSpPr>
        <p:spPr>
          <a:xfrm>
            <a:off x="2272145" y="4535054"/>
            <a:ext cx="6479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</a:rPr>
              <a:t>2340B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272202-B47A-4B5E-8485-94776AA3BDD8}"/>
              </a:ext>
            </a:extLst>
          </p:cNvPr>
          <p:cNvSpPr txBox="1"/>
          <p:nvPr/>
        </p:nvSpPr>
        <p:spPr>
          <a:xfrm>
            <a:off x="7195126" y="4535054"/>
            <a:ext cx="6479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</a:rPr>
              <a:t>3910B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0C4FA34-BCCD-4D2B-9321-19AEF19A21B2}"/>
              </a:ext>
            </a:extLst>
          </p:cNvPr>
          <p:cNvSpPr txBox="1"/>
          <p:nvPr/>
        </p:nvSpPr>
        <p:spPr>
          <a:xfrm>
            <a:off x="8326581" y="4535053"/>
            <a:ext cx="5565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</a:rPr>
              <a:t>184B</a:t>
            </a:r>
          </a:p>
        </p:txBody>
      </p:sp>
      <p:pic>
        <p:nvPicPr>
          <p:cNvPr id="3" name="Graphic 2" descr="Close">
            <a:extLst>
              <a:ext uri="{FF2B5EF4-FFF2-40B4-BE49-F238E27FC236}">
                <a16:creationId xmlns:a16="http://schemas.microsoft.com/office/drawing/2014/main" id="{DC8337A6-CD5B-4806-96F4-84470562C7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88094" y="4245930"/>
            <a:ext cx="596900" cy="596900"/>
          </a:xfrm>
          <a:prstGeom prst="rect">
            <a:avLst/>
          </a:prstGeom>
        </p:spPr>
      </p:pic>
      <p:pic>
        <p:nvPicPr>
          <p:cNvPr id="4" name="Graphic 3" descr="Close">
            <a:extLst>
              <a:ext uri="{FF2B5EF4-FFF2-40B4-BE49-F238E27FC236}">
                <a16:creationId xmlns:a16="http://schemas.microsoft.com/office/drawing/2014/main" id="{62969736-E205-4294-BB30-17A3A123FF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0028" y="4245930"/>
            <a:ext cx="596900" cy="596900"/>
          </a:xfrm>
          <a:prstGeom prst="rect">
            <a:avLst/>
          </a:prstGeom>
        </p:spPr>
      </p:pic>
      <p:pic>
        <p:nvPicPr>
          <p:cNvPr id="5" name="Graphic 4" descr="Close">
            <a:extLst>
              <a:ext uri="{FF2B5EF4-FFF2-40B4-BE49-F238E27FC236}">
                <a16:creationId xmlns:a16="http://schemas.microsoft.com/office/drawing/2014/main" id="{411B46B0-0466-421D-A1BE-E3FF2C83C3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65113" y="4245930"/>
            <a:ext cx="596900" cy="596900"/>
          </a:xfrm>
          <a:prstGeom prst="rect">
            <a:avLst/>
          </a:prstGeom>
        </p:spPr>
      </p:pic>
      <p:pic>
        <p:nvPicPr>
          <p:cNvPr id="10" name="Graphic 9" descr="Close">
            <a:extLst>
              <a:ext uri="{FF2B5EF4-FFF2-40B4-BE49-F238E27FC236}">
                <a16:creationId xmlns:a16="http://schemas.microsoft.com/office/drawing/2014/main" id="{B8821442-7EED-4684-BB01-C6341F3B49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07047" y="4245930"/>
            <a:ext cx="596900" cy="59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9129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AE58CDA-7D26-4151-86CE-D3219ED48B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Serializing Polymorphic Objects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0D646B9-2CC9-493A-836B-3990972369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015409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77EC3-C2EF-491A-B577-B02FBD3600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2932" y="624843"/>
            <a:ext cx="10515600" cy="788321"/>
          </a:xfrm>
        </p:spPr>
        <p:txBody>
          <a:bodyPr/>
          <a:lstStyle/>
          <a:p>
            <a:r>
              <a:rPr lang="de-DE" sz="3600" dirty="0" err="1"/>
              <a:t>Polymorphism</a:t>
            </a:r>
            <a:r>
              <a:rPr lang="de-DE" sz="3600" dirty="0"/>
              <a:t> (.NET Core 3.1)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F8076F59-7EF5-4C0A-ADBE-30DFE0C5B99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68319569"/>
              </p:ext>
            </p:extLst>
          </p:nvPr>
        </p:nvGraphicFramePr>
        <p:xfrm>
          <a:off x="703263" y="1153111"/>
          <a:ext cx="10515600" cy="44071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3D678D7D-F806-44BF-9E0C-9DF6797F6390}"/>
              </a:ext>
            </a:extLst>
          </p:cNvPr>
          <p:cNvSpPr txBox="1"/>
          <p:nvPr/>
        </p:nvSpPr>
        <p:spPr>
          <a:xfrm>
            <a:off x="2272145" y="4535054"/>
            <a:ext cx="6479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</a:rPr>
              <a:t>2650B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272202-B47A-4B5E-8485-94776AA3BDD8}"/>
              </a:ext>
            </a:extLst>
          </p:cNvPr>
          <p:cNvSpPr txBox="1"/>
          <p:nvPr/>
        </p:nvSpPr>
        <p:spPr>
          <a:xfrm>
            <a:off x="7195126" y="4535054"/>
            <a:ext cx="6479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</a:rPr>
              <a:t>2950B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0C4FA34-BCCD-4D2B-9321-19AEF19A21B2}"/>
              </a:ext>
            </a:extLst>
          </p:cNvPr>
          <p:cNvSpPr txBox="1"/>
          <p:nvPr/>
        </p:nvSpPr>
        <p:spPr>
          <a:xfrm>
            <a:off x="8326581" y="4535053"/>
            <a:ext cx="5565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</a:rPr>
              <a:t>184B</a:t>
            </a:r>
          </a:p>
        </p:txBody>
      </p:sp>
      <p:pic>
        <p:nvPicPr>
          <p:cNvPr id="3" name="Graphic 2" descr="Close">
            <a:extLst>
              <a:ext uri="{FF2B5EF4-FFF2-40B4-BE49-F238E27FC236}">
                <a16:creationId xmlns:a16="http://schemas.microsoft.com/office/drawing/2014/main" id="{783C6C35-B9AF-4883-A2B1-2D67492776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88094" y="4245930"/>
            <a:ext cx="596900" cy="596900"/>
          </a:xfrm>
          <a:prstGeom prst="rect">
            <a:avLst/>
          </a:prstGeom>
        </p:spPr>
      </p:pic>
      <p:pic>
        <p:nvPicPr>
          <p:cNvPr id="4" name="Graphic 3" descr="Close">
            <a:extLst>
              <a:ext uri="{FF2B5EF4-FFF2-40B4-BE49-F238E27FC236}">
                <a16:creationId xmlns:a16="http://schemas.microsoft.com/office/drawing/2014/main" id="{AA7CA96A-BF6B-4069-B758-CCDE75277F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0028" y="4245930"/>
            <a:ext cx="596900" cy="596900"/>
          </a:xfrm>
          <a:prstGeom prst="rect">
            <a:avLst/>
          </a:prstGeom>
        </p:spPr>
      </p:pic>
      <p:pic>
        <p:nvPicPr>
          <p:cNvPr id="5" name="Graphic 4" descr="Close">
            <a:extLst>
              <a:ext uri="{FF2B5EF4-FFF2-40B4-BE49-F238E27FC236}">
                <a16:creationId xmlns:a16="http://schemas.microsoft.com/office/drawing/2014/main" id="{A083963A-8361-4116-8FF9-B7D1AB377B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65113" y="4245930"/>
            <a:ext cx="596900" cy="596900"/>
          </a:xfrm>
          <a:prstGeom prst="rect">
            <a:avLst/>
          </a:prstGeom>
        </p:spPr>
      </p:pic>
      <p:pic>
        <p:nvPicPr>
          <p:cNvPr id="10" name="Graphic 9" descr="Close">
            <a:extLst>
              <a:ext uri="{FF2B5EF4-FFF2-40B4-BE49-F238E27FC236}">
                <a16:creationId xmlns:a16="http://schemas.microsoft.com/office/drawing/2014/main" id="{F4444FAF-879A-41BE-A915-E39C87B3C9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07047" y="4245930"/>
            <a:ext cx="596900" cy="59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9571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77EC3-C2EF-491A-B577-B02FBD3600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2932" y="624843"/>
            <a:ext cx="10515600" cy="788321"/>
          </a:xfrm>
        </p:spPr>
        <p:txBody>
          <a:bodyPr/>
          <a:lstStyle/>
          <a:p>
            <a:r>
              <a:rPr lang="en-US" sz="3600" dirty="0"/>
              <a:t>Polymorphism (.NET 5 RC1)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F8076F59-7EF5-4C0A-ADBE-30DFE0C5B99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83717438"/>
              </p:ext>
            </p:extLst>
          </p:nvPr>
        </p:nvGraphicFramePr>
        <p:xfrm>
          <a:off x="703263" y="1153111"/>
          <a:ext cx="10515600" cy="44071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3D678D7D-F806-44BF-9E0C-9DF6797F6390}"/>
              </a:ext>
            </a:extLst>
          </p:cNvPr>
          <p:cNvSpPr txBox="1"/>
          <p:nvPr/>
        </p:nvSpPr>
        <p:spPr>
          <a:xfrm>
            <a:off x="2272145" y="4535054"/>
            <a:ext cx="6479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</a:rPr>
              <a:t>2650B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272202-B47A-4B5E-8485-94776AA3BDD8}"/>
              </a:ext>
            </a:extLst>
          </p:cNvPr>
          <p:cNvSpPr txBox="1"/>
          <p:nvPr/>
        </p:nvSpPr>
        <p:spPr>
          <a:xfrm>
            <a:off x="7195126" y="4535054"/>
            <a:ext cx="6479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</a:rPr>
              <a:t>2950B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0C4FA34-BCCD-4D2B-9321-19AEF19A21B2}"/>
              </a:ext>
            </a:extLst>
          </p:cNvPr>
          <p:cNvSpPr txBox="1"/>
          <p:nvPr/>
        </p:nvSpPr>
        <p:spPr>
          <a:xfrm>
            <a:off x="8326581" y="4535053"/>
            <a:ext cx="5565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</a:rPr>
              <a:t>184B</a:t>
            </a:r>
          </a:p>
        </p:txBody>
      </p:sp>
      <p:pic>
        <p:nvPicPr>
          <p:cNvPr id="3" name="Graphic 2" descr="Close">
            <a:extLst>
              <a:ext uri="{FF2B5EF4-FFF2-40B4-BE49-F238E27FC236}">
                <a16:creationId xmlns:a16="http://schemas.microsoft.com/office/drawing/2014/main" id="{72B77396-F61C-4044-B2A7-CA6D0A2B42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88094" y="4245930"/>
            <a:ext cx="596900" cy="596900"/>
          </a:xfrm>
          <a:prstGeom prst="rect">
            <a:avLst/>
          </a:prstGeom>
        </p:spPr>
      </p:pic>
      <p:pic>
        <p:nvPicPr>
          <p:cNvPr id="4" name="Graphic 3" descr="Close">
            <a:extLst>
              <a:ext uri="{FF2B5EF4-FFF2-40B4-BE49-F238E27FC236}">
                <a16:creationId xmlns:a16="http://schemas.microsoft.com/office/drawing/2014/main" id="{5AF7D044-AE53-46D8-B510-F88A9E5637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0028" y="4245930"/>
            <a:ext cx="596900" cy="596900"/>
          </a:xfrm>
          <a:prstGeom prst="rect">
            <a:avLst/>
          </a:prstGeom>
        </p:spPr>
      </p:pic>
      <p:pic>
        <p:nvPicPr>
          <p:cNvPr id="5" name="Graphic 4" descr="Close">
            <a:extLst>
              <a:ext uri="{FF2B5EF4-FFF2-40B4-BE49-F238E27FC236}">
                <a16:creationId xmlns:a16="http://schemas.microsoft.com/office/drawing/2014/main" id="{00955B68-115B-4F22-83E8-8AA456FCA8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65113" y="4245930"/>
            <a:ext cx="596900" cy="596900"/>
          </a:xfrm>
          <a:prstGeom prst="rect">
            <a:avLst/>
          </a:prstGeom>
        </p:spPr>
      </p:pic>
      <p:pic>
        <p:nvPicPr>
          <p:cNvPr id="10" name="Graphic 9" descr="Close">
            <a:extLst>
              <a:ext uri="{FF2B5EF4-FFF2-40B4-BE49-F238E27FC236}">
                <a16:creationId xmlns:a16="http://schemas.microsoft.com/office/drawing/2014/main" id="{6D8B19A4-F903-4FE8-8BD4-7312B890EA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07047" y="4245930"/>
            <a:ext cx="596900" cy="59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0372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FE45F-1B6B-4ECE-B6C3-958144979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Polymorphic Deserialization </a:t>
            </a:r>
            <a:r>
              <a:rPr lang="en-US"/>
              <a:t>is Vulnerable</a:t>
            </a:r>
            <a:r>
              <a:rPr lang="en-US" dirty="0"/>
              <a:t>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AAE2AE-A168-4CD1-837A-3CE7CBE36D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Make sure that the Serializer checks if the type discriminator describes a type in the target hierarchy.</a:t>
            </a:r>
          </a:p>
          <a:p>
            <a:r>
              <a:rPr lang="en-US" dirty="0"/>
              <a:t>Avoid deserializing to type object or dynamic.</a:t>
            </a:r>
          </a:p>
          <a:p>
            <a:r>
              <a:rPr lang="en-US" dirty="0"/>
              <a:t>Make sure that constructors or property setters have no (vulnerable) side effects.</a:t>
            </a:r>
          </a:p>
          <a:p>
            <a:r>
              <a:rPr lang="en-US" dirty="0"/>
              <a:t>Use a restricted white list of types when using type discriminators.</a:t>
            </a:r>
          </a:p>
        </p:txBody>
      </p:sp>
    </p:spTree>
    <p:extLst>
      <p:ext uri="{BB962C8B-B14F-4D97-AF65-F5344CB8AC3E}">
        <p14:creationId xmlns:p14="http://schemas.microsoft.com/office/powerpoint/2010/main" val="31332104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6A2906D-077D-43FE-9E4E-35F3C2C35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  <a:endParaRPr lang="de-DE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F54BA3-37F4-4639-BE93-5136C83333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344914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ige Legende 3"/>
          <p:cNvSpPr/>
          <p:nvPr/>
        </p:nvSpPr>
        <p:spPr>
          <a:xfrm>
            <a:off x="507997" y="507997"/>
            <a:ext cx="11171390" cy="5394038"/>
          </a:xfrm>
          <a:prstGeom prst="wedgeRectCallout">
            <a:avLst>
              <a:gd name="adj1" fmla="val -25799"/>
              <a:gd name="adj2" fmla="val 47536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/>
          <p:cNvSpPr txBox="1"/>
          <p:nvPr/>
        </p:nvSpPr>
        <p:spPr>
          <a:xfrm>
            <a:off x="1530929" y="688579"/>
            <a:ext cx="91255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JSON Serialization in ASP.NET Core</a:t>
            </a:r>
          </a:p>
        </p:txBody>
      </p:sp>
      <p:sp>
        <p:nvSpPr>
          <p:cNvPr id="12" name="Textfeld 11"/>
          <p:cNvSpPr txBox="1"/>
          <p:nvPr/>
        </p:nvSpPr>
        <p:spPr>
          <a:xfrm>
            <a:off x="2095052" y="3447249"/>
            <a:ext cx="79972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The Context: Serialization, JSON, MVC Web APIs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The Serializers: JSON.NET / </a:t>
            </a:r>
            <a:r>
              <a:rPr lang="en-US" sz="2400" dirty="0" err="1">
                <a:latin typeface="Segoe UI" panose="020B0502040204020203" pitchFamily="34" charset="0"/>
                <a:cs typeface="Segoe UI" panose="020B0502040204020203" pitchFamily="34" charset="0"/>
              </a:rPr>
              <a:t>System.Text.Json</a:t>
            </a: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 / Utf8Json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4 Features and Benchmarks</a:t>
            </a:r>
          </a:p>
        </p:txBody>
      </p:sp>
      <p:sp>
        <p:nvSpPr>
          <p:cNvPr id="13" name="Textfeld 12"/>
          <p:cNvSpPr txBox="1"/>
          <p:nvPr/>
        </p:nvSpPr>
        <p:spPr>
          <a:xfrm>
            <a:off x="4906818" y="2943406"/>
            <a:ext cx="23737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800" b="1" dirty="0"/>
              <a:t>Inhalt</a:t>
            </a:r>
            <a:endParaRPr lang="de-DE" sz="3200" b="1" dirty="0"/>
          </a:p>
        </p:txBody>
      </p:sp>
    </p:spTree>
    <p:extLst>
      <p:ext uri="{BB962C8B-B14F-4D97-AF65-F5344CB8AC3E}">
        <p14:creationId xmlns:p14="http://schemas.microsoft.com/office/powerpoint/2010/main" val="10261163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5FAA4EB-E75F-4A5F-9A30-CD4EF7A649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JSON.NET is versatile, but…</a:t>
            </a:r>
            <a:endParaRPr lang="de-D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ADCEF91-E14B-4D77-857F-815BD93CDA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…the performance of </a:t>
            </a:r>
            <a:r>
              <a:rPr lang="en-US" dirty="0" err="1"/>
              <a:t>System.Text.Json</a:t>
            </a:r>
            <a:r>
              <a:rPr lang="en-US" dirty="0"/>
              <a:t> is significantly better.</a:t>
            </a:r>
          </a:p>
          <a:p>
            <a:r>
              <a:rPr lang="en-US" dirty="0"/>
              <a:t>Still, if you need the additional features, go with JSON.NET. Measure its performance impact (especially in DoS-Attacks).</a:t>
            </a:r>
          </a:p>
          <a:p>
            <a:r>
              <a:rPr lang="en-US" dirty="0"/>
              <a:t>Utf8Json is even faster than </a:t>
            </a:r>
            <a:r>
              <a:rPr lang="en-US" dirty="0" err="1"/>
              <a:t>System.Text.Json</a:t>
            </a:r>
            <a:r>
              <a:rPr lang="en-US" dirty="0"/>
              <a:t>, but currently not in development (last update in January 2018)</a:t>
            </a:r>
          </a:p>
        </p:txBody>
      </p:sp>
    </p:spTree>
    <p:extLst>
      <p:ext uri="{BB962C8B-B14F-4D97-AF65-F5344CB8AC3E}">
        <p14:creationId xmlns:p14="http://schemas.microsoft.com/office/powerpoint/2010/main" val="35379529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02F7FBF-7935-44CE-877B-EFEC5F9EB6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The influence of Serializers on our Core models</a:t>
            </a:r>
            <a:endParaRPr lang="de-DE" sz="400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8E007E9-C3DB-4D04-A2E4-2D216638BA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choosing a technology, consider how it affects your model types (not only in JSON, also consider e.g. ORMs)</a:t>
            </a:r>
          </a:p>
          <a:p>
            <a:r>
              <a:rPr lang="en-US" dirty="0"/>
              <a:t>Functional Programming suggests immutability by default, but is that reachable with our current Serialization libraries?</a:t>
            </a:r>
          </a:p>
          <a:p>
            <a:r>
              <a:rPr lang="en-US" dirty="0"/>
              <a:t>In a more general sense: which features of your language are hard to use in your model because your serializers have feature restrictions?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915749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6C38C9-3752-405D-8A98-014F9FD0B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Sources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EF190F-2A59-49D2-AF34-DE170DF6DB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2932" y="1656135"/>
            <a:ext cx="10515600" cy="4091522"/>
          </a:xfrm>
        </p:spPr>
        <p:txBody>
          <a:bodyPr/>
          <a:lstStyle/>
          <a:p>
            <a:r>
              <a:rPr lang="en-US" dirty="0"/>
              <a:t>JSON.NET: </a:t>
            </a:r>
            <a:r>
              <a:rPr lang="en-US" dirty="0">
                <a:hlinkClick r:id="rId2"/>
              </a:rPr>
              <a:t>https://www.newtonsoft.com/json</a:t>
            </a:r>
            <a:endParaRPr lang="en-US" dirty="0"/>
          </a:p>
          <a:p>
            <a:r>
              <a:rPr lang="en-US" dirty="0" err="1"/>
              <a:t>System.Text.Json</a:t>
            </a:r>
            <a:r>
              <a:rPr lang="en-US" dirty="0"/>
              <a:t>: </a:t>
            </a:r>
            <a:r>
              <a:rPr lang="en-US" dirty="0">
                <a:hlinkClick r:id="rId3"/>
              </a:rPr>
              <a:t>https://docs.microsoft.com/en-us/dotnet/standard/serialization/system-text-json-overview</a:t>
            </a:r>
            <a:endParaRPr lang="en-US" dirty="0"/>
          </a:p>
          <a:p>
            <a:r>
              <a:rPr lang="en-US" dirty="0"/>
              <a:t>Utf8Json: </a:t>
            </a:r>
            <a:r>
              <a:rPr lang="en-US" dirty="0">
                <a:hlinkClick r:id="rId4"/>
              </a:rPr>
              <a:t>https://github.com/neuecc/Utf8Json/</a:t>
            </a:r>
            <a:endParaRPr lang="en-US" dirty="0"/>
          </a:p>
          <a:p>
            <a:r>
              <a:rPr lang="de-DE" dirty="0" err="1"/>
              <a:t>Deserialization</a:t>
            </a:r>
            <a:r>
              <a:rPr lang="de-DE" dirty="0"/>
              <a:t> </a:t>
            </a:r>
            <a:r>
              <a:rPr lang="de-DE" dirty="0" err="1"/>
              <a:t>Attacks</a:t>
            </a:r>
            <a:r>
              <a:rPr lang="de-DE" dirty="0"/>
              <a:t>:</a:t>
            </a:r>
          </a:p>
          <a:p>
            <a:pPr lvl="1"/>
            <a:r>
              <a:rPr lang="de-DE" dirty="0">
                <a:hlinkClick r:id="rId5"/>
              </a:rPr>
              <a:t>https://youtu.be/eDfGpu3iE4Q</a:t>
            </a:r>
            <a:endParaRPr lang="de-DE" dirty="0"/>
          </a:p>
          <a:p>
            <a:pPr lvl="1"/>
            <a:r>
              <a:rPr lang="de-DE" dirty="0">
                <a:hlinkClick r:id="rId6"/>
              </a:rPr>
              <a:t>https://github.com/pwntester/ysoserial.net</a:t>
            </a:r>
            <a:endParaRPr lang="de-DE" dirty="0"/>
          </a:p>
          <a:p>
            <a:r>
              <a:rPr lang="de-DE" dirty="0" err="1"/>
              <a:t>Don‘t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BinaryFormatter</a:t>
            </a:r>
            <a:r>
              <a:rPr lang="de-DE" dirty="0"/>
              <a:t>: </a:t>
            </a:r>
            <a:r>
              <a:rPr lang="de-DE" dirty="0">
                <a:hlinkClick r:id="rId7"/>
              </a:rPr>
              <a:t>https://docs.microsoft.com/en-us/dotnet/standard/serialization/binaryformatter-security-guide</a:t>
            </a:r>
            <a:endParaRPr lang="de-DE" dirty="0"/>
          </a:p>
          <a:p>
            <a:pPr marL="0" indent="0">
              <a:buNone/>
            </a:pPr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770330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ige Legende 1"/>
          <p:cNvSpPr/>
          <p:nvPr/>
        </p:nvSpPr>
        <p:spPr>
          <a:xfrm>
            <a:off x="507997" y="507997"/>
            <a:ext cx="11171390" cy="5394038"/>
          </a:xfrm>
          <a:prstGeom prst="wedgeRectCallout">
            <a:avLst>
              <a:gd name="adj1" fmla="val -25799"/>
              <a:gd name="adj2" fmla="val 47536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/>
          <p:cNvSpPr txBox="1"/>
          <p:nvPr/>
        </p:nvSpPr>
        <p:spPr>
          <a:xfrm>
            <a:off x="3461328" y="2604851"/>
            <a:ext cx="52947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Thank you!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567683" y="3805180"/>
            <a:ext cx="70566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Do you have any questions? </a:t>
            </a:r>
          </a:p>
        </p:txBody>
      </p:sp>
    </p:spTree>
    <p:extLst>
      <p:ext uri="{BB962C8B-B14F-4D97-AF65-F5344CB8AC3E}">
        <p14:creationId xmlns:p14="http://schemas.microsoft.com/office/powerpoint/2010/main" val="19091638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825DFD-EBA2-4CF2-A1DB-8260E87FF5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Standard Serialization with Mutable Objects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757172-F90B-4BFF-8831-09C13ED783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Live Demo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112764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CE2490-BEA5-4843-9450-D15DCC990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ASP.NET Core MVC – </a:t>
            </a:r>
            <a:br>
              <a:rPr lang="en-US" dirty="0"/>
            </a:br>
            <a:r>
              <a:rPr lang="en-US" dirty="0"/>
              <a:t>From HTTP Request to Controller Action</a:t>
            </a:r>
            <a:endParaRPr lang="de-D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2A28C3B-1FD4-4FA4-9C12-2A4740284FC4}"/>
              </a:ext>
            </a:extLst>
          </p:cNvPr>
          <p:cNvSpPr/>
          <p:nvPr/>
        </p:nvSpPr>
        <p:spPr>
          <a:xfrm>
            <a:off x="3096209" y="2827174"/>
            <a:ext cx="2444620" cy="265613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ASP.NET Core</a:t>
            </a:r>
            <a:br>
              <a:rPr lang="en-US" dirty="0"/>
            </a:br>
            <a:r>
              <a:rPr lang="en-US" dirty="0"/>
              <a:t>Routing</a:t>
            </a:r>
            <a:endParaRPr lang="de-DE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8D18495-7F9C-42B0-AD96-A43F30EAB3C7}"/>
              </a:ext>
            </a:extLst>
          </p:cNvPr>
          <p:cNvSpPr/>
          <p:nvPr/>
        </p:nvSpPr>
        <p:spPr>
          <a:xfrm>
            <a:off x="6651173" y="2827174"/>
            <a:ext cx="2444620" cy="265613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ASP.NET Core MVC</a:t>
            </a:r>
            <a:br>
              <a:rPr lang="en-US" dirty="0"/>
            </a:br>
            <a:r>
              <a:rPr lang="en-US" dirty="0"/>
              <a:t>Middleware</a:t>
            </a:r>
            <a:endParaRPr lang="de-DE" dirty="0"/>
          </a:p>
        </p:txBody>
      </p:sp>
      <p:sp>
        <p:nvSpPr>
          <p:cNvPr id="33" name="Flowchart: Document 32">
            <a:extLst>
              <a:ext uri="{FF2B5EF4-FFF2-40B4-BE49-F238E27FC236}">
                <a16:creationId xmlns:a16="http://schemas.microsoft.com/office/drawing/2014/main" id="{C7B299D6-D4D4-41F0-8C5C-A9987EBA1085}"/>
              </a:ext>
            </a:extLst>
          </p:cNvPr>
          <p:cNvSpPr/>
          <p:nvPr/>
        </p:nvSpPr>
        <p:spPr>
          <a:xfrm>
            <a:off x="996820" y="2827174"/>
            <a:ext cx="1166327" cy="1203652"/>
          </a:xfrm>
          <a:prstGeom prst="flowChartDocumen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 Request</a:t>
            </a:r>
            <a:endParaRPr lang="de-DE" dirty="0"/>
          </a:p>
        </p:txBody>
      </p:sp>
      <p:sp>
        <p:nvSpPr>
          <p:cNvPr id="40" name="Flowchart: Process 39">
            <a:extLst>
              <a:ext uri="{FF2B5EF4-FFF2-40B4-BE49-F238E27FC236}">
                <a16:creationId xmlns:a16="http://schemas.microsoft.com/office/drawing/2014/main" id="{76EDE653-8E18-42F9-AE37-934B7D875F20}"/>
              </a:ext>
            </a:extLst>
          </p:cNvPr>
          <p:cNvSpPr/>
          <p:nvPr/>
        </p:nvSpPr>
        <p:spPr>
          <a:xfrm>
            <a:off x="10045607" y="2827174"/>
            <a:ext cx="1380930" cy="2656134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Controller Action</a:t>
            </a:r>
            <a:endParaRPr lang="de-DE" dirty="0"/>
          </a:p>
        </p:txBody>
      </p:sp>
      <p:pic>
        <p:nvPicPr>
          <p:cNvPr id="56" name="Graphic 55" descr="Arrow Right">
            <a:extLst>
              <a:ext uri="{FF2B5EF4-FFF2-40B4-BE49-F238E27FC236}">
                <a16:creationId xmlns:a16="http://schemas.microsoft.com/office/drawing/2014/main" id="{A25C23ED-C627-434F-946C-40A3A1AA15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62577" y="3073343"/>
            <a:ext cx="711314" cy="711314"/>
          </a:xfrm>
          <a:prstGeom prst="rect">
            <a:avLst/>
          </a:prstGeom>
        </p:spPr>
      </p:pic>
      <p:sp>
        <p:nvSpPr>
          <p:cNvPr id="58" name="Flowchart: Document 57">
            <a:extLst>
              <a:ext uri="{FF2B5EF4-FFF2-40B4-BE49-F238E27FC236}">
                <a16:creationId xmlns:a16="http://schemas.microsoft.com/office/drawing/2014/main" id="{70FF5ECE-AC5C-4687-8C23-CB6EEC136305}"/>
              </a:ext>
            </a:extLst>
          </p:cNvPr>
          <p:cNvSpPr/>
          <p:nvPr/>
        </p:nvSpPr>
        <p:spPr>
          <a:xfrm>
            <a:off x="996819" y="4279656"/>
            <a:ext cx="1166327" cy="1203652"/>
          </a:xfrm>
          <a:prstGeom prst="flowChartDocumen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 Response</a:t>
            </a:r>
            <a:endParaRPr lang="de-DE" dirty="0"/>
          </a:p>
        </p:txBody>
      </p:sp>
      <p:pic>
        <p:nvPicPr>
          <p:cNvPr id="62" name="Graphic 61" descr="Arrow Right">
            <a:extLst>
              <a:ext uri="{FF2B5EF4-FFF2-40B4-BE49-F238E27FC236}">
                <a16:creationId xmlns:a16="http://schemas.microsoft.com/office/drawing/2014/main" id="{BF24B7A2-4244-48DF-9579-1FE8C4CED6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59938" y="3073343"/>
            <a:ext cx="711314" cy="711314"/>
          </a:xfrm>
          <a:prstGeom prst="rect">
            <a:avLst/>
          </a:prstGeom>
        </p:spPr>
      </p:pic>
      <p:pic>
        <p:nvPicPr>
          <p:cNvPr id="64" name="Graphic 63" descr="Arrow Right">
            <a:extLst>
              <a:ext uri="{FF2B5EF4-FFF2-40B4-BE49-F238E27FC236}">
                <a16:creationId xmlns:a16="http://schemas.microsoft.com/office/drawing/2014/main" id="{3FFDB4CC-3AE6-475A-A654-C7654527FF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46157" y="3073343"/>
            <a:ext cx="711314" cy="711314"/>
          </a:xfrm>
          <a:prstGeom prst="rect">
            <a:avLst/>
          </a:prstGeom>
        </p:spPr>
      </p:pic>
      <p:pic>
        <p:nvPicPr>
          <p:cNvPr id="68" name="Graphic 67" descr="Arrow Right">
            <a:extLst>
              <a:ext uri="{FF2B5EF4-FFF2-40B4-BE49-F238E27FC236}">
                <a16:creationId xmlns:a16="http://schemas.microsoft.com/office/drawing/2014/main" id="{218BBD0E-FF16-4E76-BBD8-F43B9DC90C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 flipV="1">
            <a:off x="5762577" y="4437598"/>
            <a:ext cx="711314" cy="711314"/>
          </a:xfrm>
          <a:prstGeom prst="rect">
            <a:avLst/>
          </a:prstGeom>
        </p:spPr>
      </p:pic>
      <p:pic>
        <p:nvPicPr>
          <p:cNvPr id="70" name="Graphic 69" descr="Arrow Right">
            <a:extLst>
              <a:ext uri="{FF2B5EF4-FFF2-40B4-BE49-F238E27FC236}">
                <a16:creationId xmlns:a16="http://schemas.microsoft.com/office/drawing/2014/main" id="{924ED52C-FFD6-4692-B38A-F4EB7BD718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2259938" y="4437598"/>
            <a:ext cx="711314" cy="711314"/>
          </a:xfrm>
          <a:prstGeom prst="rect">
            <a:avLst/>
          </a:prstGeom>
        </p:spPr>
      </p:pic>
      <p:pic>
        <p:nvPicPr>
          <p:cNvPr id="72" name="Graphic 71" descr="Arrow Right">
            <a:extLst>
              <a:ext uri="{FF2B5EF4-FFF2-40B4-BE49-F238E27FC236}">
                <a16:creationId xmlns:a16="http://schemas.microsoft.com/office/drawing/2014/main" id="{31F0648C-116E-42F9-933F-5966C1BA74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9246157" y="4437598"/>
            <a:ext cx="711314" cy="711314"/>
          </a:xfrm>
          <a:prstGeom prst="rect">
            <a:avLst/>
          </a:prstGeom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A863AA92-E352-44AD-B522-F342BB2D1819}"/>
              </a:ext>
            </a:extLst>
          </p:cNvPr>
          <p:cNvSpPr txBox="1"/>
          <p:nvPr/>
        </p:nvSpPr>
        <p:spPr>
          <a:xfrm>
            <a:off x="6118234" y="2145534"/>
            <a:ext cx="39384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Deserialization during Model Binding,</a:t>
            </a:r>
          </a:p>
          <a:p>
            <a:r>
              <a:rPr lang="en-US" b="1" dirty="0"/>
              <a:t>Serialization when writing </a:t>
            </a:r>
            <a:r>
              <a:rPr lang="en-US" b="1" noProof="1"/>
              <a:t>ActionResult</a:t>
            </a:r>
          </a:p>
        </p:txBody>
      </p:sp>
    </p:spTree>
    <p:extLst>
      <p:ext uri="{BB962C8B-B14F-4D97-AF65-F5344CB8AC3E}">
        <p14:creationId xmlns:p14="http://schemas.microsoft.com/office/powerpoint/2010/main" val="40110135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CA65FF-A328-4FE9-920C-28B0DECE8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internal structure of Serializers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6A87EE7-54B6-452B-A82C-239958FEFA9A}"/>
              </a:ext>
            </a:extLst>
          </p:cNvPr>
          <p:cNvSpPr/>
          <p:nvPr/>
        </p:nvSpPr>
        <p:spPr>
          <a:xfrm>
            <a:off x="6538356" y="1708783"/>
            <a:ext cx="2072244" cy="3906981"/>
          </a:xfrm>
          <a:prstGeom prst="rect">
            <a:avLst/>
          </a:prstGeom>
          <a:ln w="28575">
            <a:solidFill>
              <a:schemeClr val="accent4"/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3D883C7-8884-490E-930E-0A10B9928D76}"/>
              </a:ext>
            </a:extLst>
          </p:cNvPr>
          <p:cNvSpPr txBox="1"/>
          <p:nvPr/>
        </p:nvSpPr>
        <p:spPr>
          <a:xfrm>
            <a:off x="6889838" y="1256518"/>
            <a:ext cx="1359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Lexical Layer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3BCE4D8-C2F2-47C0-B554-5ADEB70E1184}"/>
              </a:ext>
            </a:extLst>
          </p:cNvPr>
          <p:cNvSpPr/>
          <p:nvPr/>
        </p:nvSpPr>
        <p:spPr>
          <a:xfrm>
            <a:off x="6872157" y="2227052"/>
            <a:ext cx="1395351" cy="61751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JSON Writer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7DB4D6-041A-4D73-A1A0-EB5ED741B659}"/>
              </a:ext>
            </a:extLst>
          </p:cNvPr>
          <p:cNvSpPr/>
          <p:nvPr/>
        </p:nvSpPr>
        <p:spPr>
          <a:xfrm>
            <a:off x="6872157" y="4434246"/>
            <a:ext cx="1395351" cy="61751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JSON Reader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02A6F4-238C-484C-ABA5-B1E501058B5B}"/>
              </a:ext>
            </a:extLst>
          </p:cNvPr>
          <p:cNvSpPr txBox="1"/>
          <p:nvPr/>
        </p:nvSpPr>
        <p:spPr>
          <a:xfrm>
            <a:off x="9077314" y="2769721"/>
            <a:ext cx="2874220" cy="178510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1000" noProof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de-DE" sz="1000" noProof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de-DE" sz="1000" noProof="1">
                <a:solidFill>
                  <a:srgbClr val="2E75B6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"firstName"</a:t>
            </a:r>
            <a:r>
              <a:rPr lang="de-DE" sz="1000" noProof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 </a:t>
            </a:r>
            <a:r>
              <a:rPr lang="de-DE" sz="1000" noProof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"Walter"</a:t>
            </a:r>
            <a:r>
              <a:rPr lang="de-DE" sz="1000" noProof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de-DE" sz="1000" noProof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de-DE" sz="1000" noProof="1">
                <a:solidFill>
                  <a:srgbClr val="2E75B6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"lastName"</a:t>
            </a:r>
            <a:r>
              <a:rPr lang="de-DE" sz="1000" noProof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 </a:t>
            </a:r>
            <a:r>
              <a:rPr lang="de-DE" sz="1000" noProof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"White"</a:t>
            </a:r>
            <a:r>
              <a:rPr lang="de-DE" sz="1000" noProof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de-DE" sz="1000" noProof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de-DE" sz="1000" noProof="1">
                <a:solidFill>
                  <a:srgbClr val="2E75B6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"dateOfBirth"</a:t>
            </a:r>
            <a:r>
              <a:rPr lang="de-DE" sz="1000" noProof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 </a:t>
            </a:r>
            <a:r>
              <a:rPr lang="de-DE" sz="1000" noProof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"1959-09-07"</a:t>
            </a:r>
            <a:r>
              <a:rPr lang="de-DE" sz="1000" noProof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de-DE" sz="1000" noProof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de-DE" sz="1000" noProof="1">
                <a:solidFill>
                  <a:srgbClr val="2E75B6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"address"</a:t>
            </a:r>
            <a:r>
              <a:rPr lang="de-DE" sz="1000" noProof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 {</a:t>
            </a:r>
          </a:p>
          <a:p>
            <a:r>
              <a:rPr lang="de-DE" sz="1000" noProof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de-DE" sz="1000" noProof="1">
                <a:solidFill>
                  <a:srgbClr val="2E75B6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"street"</a:t>
            </a:r>
            <a:r>
              <a:rPr lang="de-DE" sz="1000" noProof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 </a:t>
            </a:r>
            <a:r>
              <a:rPr lang="de-DE" sz="1000" noProof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"308 Negra Arroyo Lane"</a:t>
            </a:r>
            <a:r>
              <a:rPr lang="de-DE" sz="1000" noProof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de-DE" sz="1000" noProof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de-DE" sz="1000" noProof="1">
                <a:solidFill>
                  <a:srgbClr val="2E75B6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"zip"</a:t>
            </a:r>
            <a:r>
              <a:rPr lang="de-DE" sz="1000" noProof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 87104,</a:t>
            </a:r>
          </a:p>
          <a:p>
            <a:r>
              <a:rPr lang="de-DE" sz="1000" noProof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de-DE" sz="1000" noProof="1">
                <a:solidFill>
                  <a:srgbClr val="2E75B6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"location"</a:t>
            </a:r>
            <a:r>
              <a:rPr lang="de-DE" sz="1000" noProof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 </a:t>
            </a:r>
            <a:r>
              <a:rPr lang="de-DE" sz="1000" noProof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"Albuquerque"</a:t>
            </a:r>
            <a:r>
              <a:rPr lang="de-DE" sz="1000" noProof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de-DE" sz="1000" noProof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de-DE" sz="1000" noProof="1">
                <a:solidFill>
                  <a:srgbClr val="2E75B6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"state"</a:t>
            </a:r>
            <a:r>
              <a:rPr lang="de-DE" sz="1000" noProof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 </a:t>
            </a:r>
            <a:r>
              <a:rPr lang="de-DE" sz="1000" noProof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"New Mexico"</a:t>
            </a:r>
            <a:r>
              <a:rPr lang="de-DE" sz="1000" noProof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de-DE" sz="1000" noProof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</a:p>
          <a:p>
            <a:r>
              <a:rPr lang="de-DE" sz="1000" noProof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de-DE" sz="1000" noProof="1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52ED6A-8A75-4BA8-AF74-E535CE80B9B8}"/>
              </a:ext>
            </a:extLst>
          </p:cNvPr>
          <p:cNvSpPr txBox="1"/>
          <p:nvPr/>
        </p:nvSpPr>
        <p:spPr>
          <a:xfrm>
            <a:off x="9663197" y="1871752"/>
            <a:ext cx="1698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JSON Document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BBA3013-651D-4171-9EFB-8D9702242223}"/>
              </a:ext>
            </a:extLst>
          </p:cNvPr>
          <p:cNvGrpSpPr/>
          <p:nvPr/>
        </p:nvGrpSpPr>
        <p:grpSpPr>
          <a:xfrm>
            <a:off x="758736" y="2866760"/>
            <a:ext cx="1782926" cy="1591025"/>
            <a:chOff x="562625" y="2652954"/>
            <a:chExt cx="1782926" cy="1591025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CDF7F375-9025-4E90-ACBA-79AD0A2DC779}"/>
                </a:ext>
              </a:extLst>
            </p:cNvPr>
            <p:cNvSpPr/>
            <p:nvPr/>
          </p:nvSpPr>
          <p:spPr>
            <a:xfrm>
              <a:off x="562625" y="2652954"/>
              <a:ext cx="931196" cy="546008"/>
            </a:xfrm>
            <a:prstGeom prst="ellipse">
              <a:avLst/>
            </a:pr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</a:t>
              </a:r>
              <a:endParaRPr lang="de-DE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8AB4E2C-20D2-407A-8B23-1E975B04B602}"/>
                </a:ext>
              </a:extLst>
            </p:cNvPr>
            <p:cNvSpPr/>
            <p:nvPr/>
          </p:nvSpPr>
          <p:spPr>
            <a:xfrm>
              <a:off x="1414355" y="3285757"/>
              <a:ext cx="931196" cy="546008"/>
            </a:xfrm>
            <a:prstGeom prst="ellipse">
              <a:avLst/>
            </a:pr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</a:t>
              </a:r>
              <a:endParaRPr lang="de-DE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CAB1CD3B-604A-442C-A463-4B77DDAAEBDF}"/>
                </a:ext>
              </a:extLst>
            </p:cNvPr>
            <p:cNvSpPr/>
            <p:nvPr/>
          </p:nvSpPr>
          <p:spPr>
            <a:xfrm>
              <a:off x="566463" y="3697971"/>
              <a:ext cx="931196" cy="546008"/>
            </a:xfrm>
            <a:prstGeom prst="ellipse">
              <a:avLst/>
            </a:pr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</a:t>
              </a:r>
              <a:endParaRPr lang="de-DE" dirty="0"/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EE79BAD0-920B-4D9B-A02E-17E49D794AF8}"/>
                </a:ext>
              </a:extLst>
            </p:cNvPr>
            <p:cNvCxnSpPr>
              <a:cxnSpLocks/>
              <a:stCxn id="11" idx="4"/>
              <a:endCxn id="13" idx="0"/>
            </p:cNvCxnSpPr>
            <p:nvPr/>
          </p:nvCxnSpPr>
          <p:spPr>
            <a:xfrm>
              <a:off x="1028223" y="3198962"/>
              <a:ext cx="3838" cy="49900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88B95775-CEFA-49EB-977F-BBFB002787D6}"/>
                </a:ext>
              </a:extLst>
            </p:cNvPr>
            <p:cNvCxnSpPr>
              <a:cxnSpLocks/>
              <a:stCxn id="11" idx="5"/>
              <a:endCxn id="12" idx="1"/>
            </p:cNvCxnSpPr>
            <p:nvPr/>
          </p:nvCxnSpPr>
          <p:spPr>
            <a:xfrm>
              <a:off x="1357451" y="3119001"/>
              <a:ext cx="193274" cy="24671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</p:cxn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5AC60F64-759C-4376-B925-D5CE0E5EC272}"/>
              </a:ext>
            </a:extLst>
          </p:cNvPr>
          <p:cNvSpPr/>
          <p:nvPr/>
        </p:nvSpPr>
        <p:spPr>
          <a:xfrm>
            <a:off x="3579090" y="1708782"/>
            <a:ext cx="2094348" cy="3906981"/>
          </a:xfrm>
          <a:prstGeom prst="rect">
            <a:avLst/>
          </a:prstGeom>
          <a:ln w="28575"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F220BFD-DEFF-43C9-84AE-7850CACABE69}"/>
              </a:ext>
            </a:extLst>
          </p:cNvPr>
          <p:cNvSpPr txBox="1"/>
          <p:nvPr/>
        </p:nvSpPr>
        <p:spPr>
          <a:xfrm>
            <a:off x="3821087" y="1256518"/>
            <a:ext cx="1573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/>
              <a:t>Mapping Layer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8E0FD79-5E93-4D67-B6B2-891B05A76656}"/>
              </a:ext>
            </a:extLst>
          </p:cNvPr>
          <p:cNvSpPr/>
          <p:nvPr/>
        </p:nvSpPr>
        <p:spPr>
          <a:xfrm>
            <a:off x="3910293" y="2232324"/>
            <a:ext cx="1395351" cy="61751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Formatter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6884088-97A9-48B6-84B7-DCE01BEC9E25}"/>
              </a:ext>
            </a:extLst>
          </p:cNvPr>
          <p:cNvSpPr/>
          <p:nvPr/>
        </p:nvSpPr>
        <p:spPr>
          <a:xfrm>
            <a:off x="3912464" y="4437140"/>
            <a:ext cx="1395351" cy="61751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Parser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E053ADC-439E-41A9-ADDF-44127EE26AA4}"/>
              </a:ext>
            </a:extLst>
          </p:cNvPr>
          <p:cNvSpPr/>
          <p:nvPr/>
        </p:nvSpPr>
        <p:spPr>
          <a:xfrm>
            <a:off x="3912083" y="3353513"/>
            <a:ext cx="1395351" cy="61751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</a:t>
            </a:r>
          </a:p>
          <a:p>
            <a:pPr algn="ctr"/>
            <a:r>
              <a:rPr lang="en-US" dirty="0"/>
              <a:t>Sets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B25B98B-BA0A-4062-8BC5-2432DD62CC23}"/>
              </a:ext>
            </a:extLst>
          </p:cNvPr>
          <p:cNvCxnSpPr>
            <a:cxnSpLocks/>
            <a:stCxn id="18" idx="3"/>
            <a:endCxn id="6" idx="1"/>
          </p:cNvCxnSpPr>
          <p:nvPr/>
        </p:nvCxnSpPr>
        <p:spPr>
          <a:xfrm flipV="1">
            <a:off x="5305644" y="2535811"/>
            <a:ext cx="1566513" cy="5272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AAF8AD1A-4838-437C-8DDC-7A7F4B653E0E}"/>
              </a:ext>
            </a:extLst>
          </p:cNvPr>
          <p:cNvCxnSpPr>
            <a:stCxn id="6" idx="3"/>
            <a:endCxn id="8" idx="0"/>
          </p:cNvCxnSpPr>
          <p:nvPr/>
        </p:nvCxnSpPr>
        <p:spPr>
          <a:xfrm>
            <a:off x="8267508" y="2535811"/>
            <a:ext cx="2246916" cy="233910"/>
          </a:xfrm>
          <a:prstGeom prst="bentConnector2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E4B32CD7-B645-45C7-80CD-068ECCE81003}"/>
              </a:ext>
            </a:extLst>
          </p:cNvPr>
          <p:cNvCxnSpPr>
            <a:cxnSpLocks/>
            <a:stCxn id="11" idx="0"/>
            <a:endCxn id="18" idx="1"/>
          </p:cNvCxnSpPr>
          <p:nvPr/>
        </p:nvCxnSpPr>
        <p:spPr>
          <a:xfrm rot="5400000" flipH="1" flipV="1">
            <a:off x="2404475" y="1360943"/>
            <a:ext cx="325677" cy="2685959"/>
          </a:xfrm>
          <a:prstGeom prst="bentConnector2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0CB6D97-D2DE-4DFE-8AFC-B8357E1537C6}"/>
              </a:ext>
            </a:extLst>
          </p:cNvPr>
          <p:cNvCxnSpPr>
            <a:cxnSpLocks/>
            <a:stCxn id="7" idx="1"/>
            <a:endCxn id="19" idx="3"/>
          </p:cNvCxnSpPr>
          <p:nvPr/>
        </p:nvCxnSpPr>
        <p:spPr>
          <a:xfrm flipH="1">
            <a:off x="5307815" y="4743005"/>
            <a:ext cx="1564342" cy="2894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8A3C6FA5-5E32-4D18-92A0-BE505946B999}"/>
              </a:ext>
            </a:extLst>
          </p:cNvPr>
          <p:cNvCxnSpPr>
            <a:cxnSpLocks/>
            <a:stCxn id="8" idx="2"/>
            <a:endCxn id="7" idx="3"/>
          </p:cNvCxnSpPr>
          <p:nvPr/>
        </p:nvCxnSpPr>
        <p:spPr>
          <a:xfrm rot="5400000">
            <a:off x="9296876" y="3525457"/>
            <a:ext cx="188180" cy="2246916"/>
          </a:xfrm>
          <a:prstGeom prst="bentConnector2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F93771B6-9A5E-4703-AEE0-502DE68E9EFC}"/>
              </a:ext>
            </a:extLst>
          </p:cNvPr>
          <p:cNvCxnSpPr>
            <a:cxnSpLocks/>
            <a:stCxn id="19" idx="1"/>
            <a:endCxn id="13" idx="4"/>
          </p:cNvCxnSpPr>
          <p:nvPr/>
        </p:nvCxnSpPr>
        <p:spPr>
          <a:xfrm rot="10800000">
            <a:off x="1228172" y="4457785"/>
            <a:ext cx="2684292" cy="288114"/>
          </a:xfrm>
          <a:prstGeom prst="bentConnector2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83BE4735-8056-4E69-8B86-74BC9A072E63}"/>
              </a:ext>
            </a:extLst>
          </p:cNvPr>
          <p:cNvSpPr txBox="1"/>
          <p:nvPr/>
        </p:nvSpPr>
        <p:spPr>
          <a:xfrm>
            <a:off x="1606562" y="2181028"/>
            <a:ext cx="956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Serialize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6F5E91A-D1EB-4E9C-92BB-0423874C817B}"/>
              </a:ext>
            </a:extLst>
          </p:cNvPr>
          <p:cNvSpPr txBox="1"/>
          <p:nvPr/>
        </p:nvSpPr>
        <p:spPr>
          <a:xfrm>
            <a:off x="1606562" y="4753895"/>
            <a:ext cx="1198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Deserialize</a:t>
            </a:r>
          </a:p>
        </p:txBody>
      </p:sp>
    </p:spTree>
    <p:extLst>
      <p:ext uri="{BB962C8B-B14F-4D97-AF65-F5344CB8AC3E}">
        <p14:creationId xmlns:p14="http://schemas.microsoft.com/office/powerpoint/2010/main" val="27775519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77EC3-C2EF-491A-B577-B02FBD3600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2932" y="624843"/>
            <a:ext cx="10515600" cy="788321"/>
          </a:xfrm>
        </p:spPr>
        <p:txBody>
          <a:bodyPr/>
          <a:lstStyle/>
          <a:p>
            <a:r>
              <a:rPr lang="de-DE" sz="3600" dirty="0"/>
              <a:t>Mutable Objects (.NET Core 3.1)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F8076F59-7EF5-4C0A-ADBE-30DFE0C5B99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64244982"/>
              </p:ext>
            </p:extLst>
          </p:nvPr>
        </p:nvGraphicFramePr>
        <p:xfrm>
          <a:off x="703263" y="1153111"/>
          <a:ext cx="10515600" cy="44071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3D678D7D-F806-44BF-9E0C-9DF6797F6390}"/>
              </a:ext>
            </a:extLst>
          </p:cNvPr>
          <p:cNvSpPr txBox="1"/>
          <p:nvPr/>
        </p:nvSpPr>
        <p:spPr>
          <a:xfrm>
            <a:off x="2272145" y="4535054"/>
            <a:ext cx="6479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</a:rPr>
              <a:t>1528B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504BE25-2D16-4DA5-A741-1B4577B31493}"/>
              </a:ext>
            </a:extLst>
          </p:cNvPr>
          <p:cNvSpPr txBox="1"/>
          <p:nvPr/>
        </p:nvSpPr>
        <p:spPr>
          <a:xfrm>
            <a:off x="3403600" y="4535053"/>
            <a:ext cx="5565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</a:rPr>
              <a:t>368B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D1B439-EF17-4B2B-A76C-734E151981B4}"/>
              </a:ext>
            </a:extLst>
          </p:cNvPr>
          <p:cNvSpPr txBox="1"/>
          <p:nvPr/>
        </p:nvSpPr>
        <p:spPr>
          <a:xfrm>
            <a:off x="4505197" y="4541158"/>
            <a:ext cx="5565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</a:rPr>
              <a:t>216B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272202-B47A-4B5E-8485-94776AA3BDD8}"/>
              </a:ext>
            </a:extLst>
          </p:cNvPr>
          <p:cNvSpPr txBox="1"/>
          <p:nvPr/>
        </p:nvSpPr>
        <p:spPr>
          <a:xfrm>
            <a:off x="7195126" y="4535054"/>
            <a:ext cx="6479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</a:rPr>
              <a:t>2792B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0C4FA34-BCCD-4D2B-9321-19AEF19A21B2}"/>
              </a:ext>
            </a:extLst>
          </p:cNvPr>
          <p:cNvSpPr txBox="1"/>
          <p:nvPr/>
        </p:nvSpPr>
        <p:spPr>
          <a:xfrm>
            <a:off x="8326581" y="4535053"/>
            <a:ext cx="5565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</a:rPr>
              <a:t>184B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00A4B5A-F4EF-467A-8CD7-BD0793331203}"/>
              </a:ext>
            </a:extLst>
          </p:cNvPr>
          <p:cNvSpPr txBox="1"/>
          <p:nvPr/>
        </p:nvSpPr>
        <p:spPr>
          <a:xfrm>
            <a:off x="9428178" y="4541158"/>
            <a:ext cx="5565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</a:rPr>
              <a:t>304B</a:t>
            </a:r>
          </a:p>
        </p:txBody>
      </p:sp>
    </p:spTree>
    <p:extLst>
      <p:ext uri="{BB962C8B-B14F-4D97-AF65-F5344CB8AC3E}">
        <p14:creationId xmlns:p14="http://schemas.microsoft.com/office/powerpoint/2010/main" val="3438399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77EC3-C2EF-491A-B577-B02FBD3600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2932" y="624843"/>
            <a:ext cx="10515600" cy="788321"/>
          </a:xfrm>
        </p:spPr>
        <p:txBody>
          <a:bodyPr/>
          <a:lstStyle/>
          <a:p>
            <a:r>
              <a:rPr lang="de-DE" sz="3600" dirty="0"/>
              <a:t>Mutable Objects (.NET 5 RC1)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F8076F59-7EF5-4C0A-ADBE-30DFE0C5B99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83707378"/>
              </p:ext>
            </p:extLst>
          </p:nvPr>
        </p:nvGraphicFramePr>
        <p:xfrm>
          <a:off x="703263" y="1153111"/>
          <a:ext cx="10515600" cy="44071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3D678D7D-F806-44BF-9E0C-9DF6797F6390}"/>
              </a:ext>
            </a:extLst>
          </p:cNvPr>
          <p:cNvSpPr txBox="1"/>
          <p:nvPr/>
        </p:nvSpPr>
        <p:spPr>
          <a:xfrm>
            <a:off x="2272145" y="4535054"/>
            <a:ext cx="6479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</a:rPr>
              <a:t>1528B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504BE25-2D16-4DA5-A741-1B4577B31493}"/>
              </a:ext>
            </a:extLst>
          </p:cNvPr>
          <p:cNvSpPr txBox="1"/>
          <p:nvPr/>
        </p:nvSpPr>
        <p:spPr>
          <a:xfrm>
            <a:off x="3403600" y="4535053"/>
            <a:ext cx="5565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</a:rPr>
              <a:t>368B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D1B439-EF17-4B2B-A76C-734E151981B4}"/>
              </a:ext>
            </a:extLst>
          </p:cNvPr>
          <p:cNvSpPr txBox="1"/>
          <p:nvPr/>
        </p:nvSpPr>
        <p:spPr>
          <a:xfrm>
            <a:off x="4505197" y="4541158"/>
            <a:ext cx="5565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</a:rPr>
              <a:t>216B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272202-B47A-4B5E-8485-94776AA3BDD8}"/>
              </a:ext>
            </a:extLst>
          </p:cNvPr>
          <p:cNvSpPr txBox="1"/>
          <p:nvPr/>
        </p:nvSpPr>
        <p:spPr>
          <a:xfrm>
            <a:off x="7195126" y="4535054"/>
            <a:ext cx="6479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</a:rPr>
              <a:t>2792B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0C4FA34-BCCD-4D2B-9321-19AEF19A21B2}"/>
              </a:ext>
            </a:extLst>
          </p:cNvPr>
          <p:cNvSpPr txBox="1"/>
          <p:nvPr/>
        </p:nvSpPr>
        <p:spPr>
          <a:xfrm>
            <a:off x="8326581" y="4535053"/>
            <a:ext cx="5565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</a:rPr>
              <a:t>184B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00A4B5A-F4EF-467A-8CD7-BD0793331203}"/>
              </a:ext>
            </a:extLst>
          </p:cNvPr>
          <p:cNvSpPr txBox="1"/>
          <p:nvPr/>
        </p:nvSpPr>
        <p:spPr>
          <a:xfrm>
            <a:off x="9428178" y="4541158"/>
            <a:ext cx="5565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</a:rPr>
              <a:t>304B</a:t>
            </a:r>
          </a:p>
        </p:txBody>
      </p:sp>
    </p:spTree>
    <p:extLst>
      <p:ext uri="{BB962C8B-B14F-4D97-AF65-F5344CB8AC3E}">
        <p14:creationId xmlns:p14="http://schemas.microsoft.com/office/powerpoint/2010/main" val="29954123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03BA985-080D-4522-9647-9FE1F9CA1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Serializing Immutable Objects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46155C4-7DF7-4E2E-AA8E-245BF50C31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Live Demo</a:t>
            </a:r>
          </a:p>
        </p:txBody>
      </p:sp>
    </p:spTree>
    <p:extLst>
      <p:ext uri="{BB962C8B-B14F-4D97-AF65-F5344CB8AC3E}">
        <p14:creationId xmlns:p14="http://schemas.microsoft.com/office/powerpoint/2010/main" val="38286745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77EC3-C2EF-491A-B577-B02FBD3600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2932" y="624843"/>
            <a:ext cx="10515600" cy="788321"/>
          </a:xfrm>
        </p:spPr>
        <p:txBody>
          <a:bodyPr/>
          <a:lstStyle/>
          <a:p>
            <a:r>
              <a:rPr lang="en-US" sz="3600" dirty="0"/>
              <a:t>Immutable Objects (.NET Core 3.1)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F8076F59-7EF5-4C0A-ADBE-30DFE0C5B99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13269221"/>
              </p:ext>
            </p:extLst>
          </p:nvPr>
        </p:nvGraphicFramePr>
        <p:xfrm>
          <a:off x="703263" y="1153111"/>
          <a:ext cx="10515600" cy="44071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3D678D7D-F806-44BF-9E0C-9DF6797F6390}"/>
              </a:ext>
            </a:extLst>
          </p:cNvPr>
          <p:cNvSpPr txBox="1"/>
          <p:nvPr/>
        </p:nvSpPr>
        <p:spPr>
          <a:xfrm>
            <a:off x="2272145" y="4535054"/>
            <a:ext cx="6479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</a:rPr>
              <a:t>1528B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504BE25-2D16-4DA5-A741-1B4577B31493}"/>
              </a:ext>
            </a:extLst>
          </p:cNvPr>
          <p:cNvSpPr txBox="1"/>
          <p:nvPr/>
        </p:nvSpPr>
        <p:spPr>
          <a:xfrm>
            <a:off x="3403600" y="4535053"/>
            <a:ext cx="5565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</a:rPr>
              <a:t>368B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D1B439-EF17-4B2B-A76C-734E151981B4}"/>
              </a:ext>
            </a:extLst>
          </p:cNvPr>
          <p:cNvSpPr txBox="1"/>
          <p:nvPr/>
        </p:nvSpPr>
        <p:spPr>
          <a:xfrm>
            <a:off x="4505197" y="4541158"/>
            <a:ext cx="5565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</a:rPr>
              <a:t>216B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272202-B47A-4B5E-8485-94776AA3BDD8}"/>
              </a:ext>
            </a:extLst>
          </p:cNvPr>
          <p:cNvSpPr txBox="1"/>
          <p:nvPr/>
        </p:nvSpPr>
        <p:spPr>
          <a:xfrm>
            <a:off x="7195126" y="4535054"/>
            <a:ext cx="6479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</a:rPr>
              <a:t>3192B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0C4FA34-BCCD-4D2B-9321-19AEF19A21B2}"/>
              </a:ext>
            </a:extLst>
          </p:cNvPr>
          <p:cNvSpPr txBox="1"/>
          <p:nvPr/>
        </p:nvSpPr>
        <p:spPr>
          <a:xfrm>
            <a:off x="8326581" y="4535053"/>
            <a:ext cx="5565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</a:rPr>
              <a:t>184B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00A4B5A-F4EF-467A-8CD7-BD0793331203}"/>
              </a:ext>
            </a:extLst>
          </p:cNvPr>
          <p:cNvSpPr txBox="1"/>
          <p:nvPr/>
        </p:nvSpPr>
        <p:spPr>
          <a:xfrm>
            <a:off x="9428178" y="4541158"/>
            <a:ext cx="5565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</a:rPr>
              <a:t>304B</a:t>
            </a:r>
          </a:p>
        </p:txBody>
      </p:sp>
      <p:pic>
        <p:nvPicPr>
          <p:cNvPr id="5" name="Graphic 4" descr="Close">
            <a:extLst>
              <a:ext uri="{FF2B5EF4-FFF2-40B4-BE49-F238E27FC236}">
                <a16:creationId xmlns:a16="http://schemas.microsoft.com/office/drawing/2014/main" id="{DBA696C7-1939-4D1B-BD46-ED16A3884F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88094" y="4245930"/>
            <a:ext cx="596900" cy="59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1275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689</Words>
  <Application>Microsoft Office PowerPoint</Application>
  <PresentationFormat>Widescreen</PresentationFormat>
  <Paragraphs>129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Segoe UI</vt:lpstr>
      <vt:lpstr>Arial</vt:lpstr>
      <vt:lpstr>Calibri Light</vt:lpstr>
      <vt:lpstr>Calibri</vt:lpstr>
      <vt:lpstr>Consolas</vt:lpstr>
      <vt:lpstr>Office</vt:lpstr>
      <vt:lpstr>PowerPoint Presentation</vt:lpstr>
      <vt:lpstr>PowerPoint Presentation</vt:lpstr>
      <vt:lpstr>Standard Serialization with Mutable Objects</vt:lpstr>
      <vt:lpstr>ASP.NET Core MVC –  From HTTP Request to Controller Action</vt:lpstr>
      <vt:lpstr>The internal structure of Serializers</vt:lpstr>
      <vt:lpstr>Mutable Objects (.NET Core 3.1)</vt:lpstr>
      <vt:lpstr>Mutable Objects (.NET 5 RC1)</vt:lpstr>
      <vt:lpstr>Serializing Immutable Objects</vt:lpstr>
      <vt:lpstr>Immutable Objects (.NET Core 3.1)</vt:lpstr>
      <vt:lpstr>Immutable Objects (.NET 5 RC1)</vt:lpstr>
      <vt:lpstr>Preserving Object References</vt:lpstr>
      <vt:lpstr>Typischer Objektgraph</vt:lpstr>
      <vt:lpstr>Preserved Object References (.NET Core 3.1)</vt:lpstr>
      <vt:lpstr>Preserved Object References (.NET 5 RC1)</vt:lpstr>
      <vt:lpstr>Serializing Polymorphic Objects</vt:lpstr>
      <vt:lpstr>Polymorphism (.NET Core 3.1)</vt:lpstr>
      <vt:lpstr>Polymorphism (.NET 5 RC1)</vt:lpstr>
      <vt:lpstr>Polymorphic Deserialization is Vulnerable!</vt:lpstr>
      <vt:lpstr>Summary</vt:lpstr>
      <vt:lpstr>JSON.NET is versatile, but…</vt:lpstr>
      <vt:lpstr>The influence of Serializers on our Core models</vt:lpstr>
      <vt:lpstr>Sources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Elisabeth Meisinger</dc:creator>
  <cp:lastModifiedBy>Kenny Pflug</cp:lastModifiedBy>
  <cp:revision>50</cp:revision>
  <dcterms:created xsi:type="dcterms:W3CDTF">2018-09-26T12:49:19Z</dcterms:created>
  <dcterms:modified xsi:type="dcterms:W3CDTF">2020-10-13T10:43:22Z</dcterms:modified>
</cp:coreProperties>
</file>